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59" r:id="rId4"/>
    <p:sldId id="257"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655"/>
    <p:restoredTop sz="94666"/>
  </p:normalViewPr>
  <p:slideViewPr>
    <p:cSldViewPr snapToGrid="0" snapToObjects="1">
      <p:cViewPr>
        <p:scale>
          <a:sx n="110" d="100"/>
          <a:sy n="110" d="100"/>
        </p:scale>
        <p:origin x="-240" y="-1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media/image1.jpg>
</file>

<file path=ppt/media/image10.tiff>
</file>

<file path=ppt/media/image2.tiff>
</file>

<file path=ppt/media/image3.tiff>
</file>

<file path=ppt/media/image4.tiff>
</file>

<file path=ppt/media/image5.tiff>
</file>

<file path=ppt/media/image6.png>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A6E60F20-D361-534D-A656-D8981B796EED}" type="datetimeFigureOut">
              <a:rPr kumimoji="1" lang="zh-CN" altLang="en-US" smtClean="0"/>
              <a:t>16/8/27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3558291C-1939-B44A-8DFB-34911E6C0E9C}" type="slidenum">
              <a:rPr kumimoji="1" lang="zh-CN" altLang="en-US" smtClean="0"/>
              <a:t>‹#›</a:t>
            </a:fld>
            <a:endParaRPr kumimoji="1" lang="zh-CN" altLang="en-US"/>
          </a:p>
        </p:txBody>
      </p:sp>
    </p:spTree>
    <p:extLst>
      <p:ext uri="{BB962C8B-B14F-4D97-AF65-F5344CB8AC3E}">
        <p14:creationId xmlns:p14="http://schemas.microsoft.com/office/powerpoint/2010/main" val="5879139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A6E60F20-D361-534D-A656-D8981B796EED}" type="datetimeFigureOut">
              <a:rPr kumimoji="1" lang="zh-CN" altLang="en-US" smtClean="0"/>
              <a:t>16/8/27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3558291C-1939-B44A-8DFB-34911E6C0E9C}" type="slidenum">
              <a:rPr kumimoji="1" lang="zh-CN" altLang="en-US" smtClean="0"/>
              <a:t>‹#›</a:t>
            </a:fld>
            <a:endParaRPr kumimoji="1" lang="zh-CN" altLang="en-US"/>
          </a:p>
        </p:txBody>
      </p:sp>
    </p:spTree>
    <p:extLst>
      <p:ext uri="{BB962C8B-B14F-4D97-AF65-F5344CB8AC3E}">
        <p14:creationId xmlns:p14="http://schemas.microsoft.com/office/powerpoint/2010/main" val="5035815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A6E60F20-D361-534D-A656-D8981B796EED}" type="datetimeFigureOut">
              <a:rPr kumimoji="1" lang="zh-CN" altLang="en-US" smtClean="0"/>
              <a:t>16/8/27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3558291C-1939-B44A-8DFB-34911E6C0E9C}" type="slidenum">
              <a:rPr kumimoji="1" lang="zh-CN" altLang="en-US" smtClean="0"/>
              <a:t>‹#›</a:t>
            </a:fld>
            <a:endParaRPr kumimoji="1" lang="zh-CN" altLang="en-US"/>
          </a:p>
        </p:txBody>
      </p:sp>
    </p:spTree>
    <p:extLst>
      <p:ext uri="{BB962C8B-B14F-4D97-AF65-F5344CB8AC3E}">
        <p14:creationId xmlns:p14="http://schemas.microsoft.com/office/powerpoint/2010/main" val="4612680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A6E60F20-D361-534D-A656-D8981B796EED}" type="datetimeFigureOut">
              <a:rPr kumimoji="1" lang="zh-CN" altLang="en-US" smtClean="0"/>
              <a:t>16/8/27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3558291C-1939-B44A-8DFB-34911E6C0E9C}" type="slidenum">
              <a:rPr kumimoji="1" lang="zh-CN" altLang="en-US" smtClean="0"/>
              <a:t>‹#›</a:t>
            </a:fld>
            <a:endParaRPr kumimoji="1" lang="zh-CN" altLang="en-US"/>
          </a:p>
        </p:txBody>
      </p:sp>
    </p:spTree>
    <p:extLst>
      <p:ext uri="{BB962C8B-B14F-4D97-AF65-F5344CB8AC3E}">
        <p14:creationId xmlns:p14="http://schemas.microsoft.com/office/powerpoint/2010/main" val="10494913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A6E60F20-D361-534D-A656-D8981B796EED}" type="datetimeFigureOut">
              <a:rPr kumimoji="1" lang="zh-CN" altLang="en-US" smtClean="0"/>
              <a:t>16/8/27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3558291C-1939-B44A-8DFB-34911E6C0E9C}" type="slidenum">
              <a:rPr kumimoji="1" lang="zh-CN" altLang="en-US" smtClean="0"/>
              <a:t>‹#›</a:t>
            </a:fld>
            <a:endParaRPr kumimoji="1" lang="zh-CN" altLang="en-US"/>
          </a:p>
        </p:txBody>
      </p:sp>
    </p:spTree>
    <p:extLst>
      <p:ext uri="{BB962C8B-B14F-4D97-AF65-F5344CB8AC3E}">
        <p14:creationId xmlns:p14="http://schemas.microsoft.com/office/powerpoint/2010/main" val="9544321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A6E60F20-D361-534D-A656-D8981B796EED}" type="datetimeFigureOut">
              <a:rPr kumimoji="1" lang="zh-CN" altLang="en-US" smtClean="0"/>
              <a:t>16/8/27</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3558291C-1939-B44A-8DFB-34911E6C0E9C}" type="slidenum">
              <a:rPr kumimoji="1" lang="zh-CN" altLang="en-US" smtClean="0"/>
              <a:t>‹#›</a:t>
            </a:fld>
            <a:endParaRPr kumimoji="1" lang="zh-CN" altLang="en-US"/>
          </a:p>
        </p:txBody>
      </p:sp>
    </p:spTree>
    <p:extLst>
      <p:ext uri="{BB962C8B-B14F-4D97-AF65-F5344CB8AC3E}">
        <p14:creationId xmlns:p14="http://schemas.microsoft.com/office/powerpoint/2010/main" val="1586155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A6E60F20-D361-534D-A656-D8981B796EED}" type="datetimeFigureOut">
              <a:rPr kumimoji="1" lang="zh-CN" altLang="en-US" smtClean="0"/>
              <a:t>16/8/27</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3558291C-1939-B44A-8DFB-34911E6C0E9C}" type="slidenum">
              <a:rPr kumimoji="1" lang="zh-CN" altLang="en-US" smtClean="0"/>
              <a:t>‹#›</a:t>
            </a:fld>
            <a:endParaRPr kumimoji="1" lang="zh-CN" altLang="en-US"/>
          </a:p>
        </p:txBody>
      </p:sp>
    </p:spTree>
    <p:extLst>
      <p:ext uri="{BB962C8B-B14F-4D97-AF65-F5344CB8AC3E}">
        <p14:creationId xmlns:p14="http://schemas.microsoft.com/office/powerpoint/2010/main" val="17986421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A6E60F20-D361-534D-A656-D8981B796EED}" type="datetimeFigureOut">
              <a:rPr kumimoji="1" lang="zh-CN" altLang="en-US" smtClean="0"/>
              <a:t>16/8/27</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3558291C-1939-B44A-8DFB-34911E6C0E9C}" type="slidenum">
              <a:rPr kumimoji="1" lang="zh-CN" altLang="en-US" smtClean="0"/>
              <a:t>‹#›</a:t>
            </a:fld>
            <a:endParaRPr kumimoji="1" lang="zh-CN" altLang="en-US"/>
          </a:p>
        </p:txBody>
      </p:sp>
    </p:spTree>
    <p:extLst>
      <p:ext uri="{BB962C8B-B14F-4D97-AF65-F5344CB8AC3E}">
        <p14:creationId xmlns:p14="http://schemas.microsoft.com/office/powerpoint/2010/main" val="17982284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6E60F20-D361-534D-A656-D8981B796EED}" type="datetimeFigureOut">
              <a:rPr kumimoji="1" lang="zh-CN" altLang="en-US" smtClean="0"/>
              <a:t>16/8/27</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3558291C-1939-B44A-8DFB-34911E6C0E9C}" type="slidenum">
              <a:rPr kumimoji="1" lang="zh-CN" altLang="en-US" smtClean="0"/>
              <a:t>‹#›</a:t>
            </a:fld>
            <a:endParaRPr kumimoji="1" lang="zh-CN" altLang="en-US"/>
          </a:p>
        </p:txBody>
      </p:sp>
    </p:spTree>
    <p:extLst>
      <p:ext uri="{BB962C8B-B14F-4D97-AF65-F5344CB8AC3E}">
        <p14:creationId xmlns:p14="http://schemas.microsoft.com/office/powerpoint/2010/main" val="1288026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A6E60F20-D361-534D-A656-D8981B796EED}" type="datetimeFigureOut">
              <a:rPr kumimoji="1" lang="zh-CN" altLang="en-US" smtClean="0"/>
              <a:t>16/8/27</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3558291C-1939-B44A-8DFB-34911E6C0E9C}" type="slidenum">
              <a:rPr kumimoji="1" lang="zh-CN" altLang="en-US" smtClean="0"/>
              <a:t>‹#›</a:t>
            </a:fld>
            <a:endParaRPr kumimoji="1" lang="zh-CN" altLang="en-US"/>
          </a:p>
        </p:txBody>
      </p:sp>
    </p:spTree>
    <p:extLst>
      <p:ext uri="{BB962C8B-B14F-4D97-AF65-F5344CB8AC3E}">
        <p14:creationId xmlns:p14="http://schemas.microsoft.com/office/powerpoint/2010/main" val="12320893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A6E60F20-D361-534D-A656-D8981B796EED}" type="datetimeFigureOut">
              <a:rPr kumimoji="1" lang="zh-CN" altLang="en-US" smtClean="0"/>
              <a:t>16/8/27</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3558291C-1939-B44A-8DFB-34911E6C0E9C}" type="slidenum">
              <a:rPr kumimoji="1" lang="zh-CN" altLang="en-US" smtClean="0"/>
              <a:t>‹#›</a:t>
            </a:fld>
            <a:endParaRPr kumimoji="1" lang="zh-CN" altLang="en-US"/>
          </a:p>
        </p:txBody>
      </p:sp>
    </p:spTree>
    <p:extLst>
      <p:ext uri="{BB962C8B-B14F-4D97-AF65-F5344CB8AC3E}">
        <p14:creationId xmlns:p14="http://schemas.microsoft.com/office/powerpoint/2010/main" val="168893570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E60F20-D361-534D-A656-D8981B796EED}" type="datetimeFigureOut">
              <a:rPr kumimoji="1" lang="zh-CN" altLang="en-US" smtClean="0"/>
              <a:t>16/8/27</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58291C-1939-B44A-8DFB-34911E6C0E9C}" type="slidenum">
              <a:rPr kumimoji="1" lang="zh-CN" altLang="en-US" smtClean="0"/>
              <a:t>‹#›</a:t>
            </a:fld>
            <a:endParaRPr kumimoji="1" lang="zh-CN" altLang="en-US"/>
          </a:p>
        </p:txBody>
      </p:sp>
    </p:spTree>
    <p:extLst>
      <p:ext uri="{BB962C8B-B14F-4D97-AF65-F5344CB8AC3E}">
        <p14:creationId xmlns:p14="http://schemas.microsoft.com/office/powerpoint/2010/main" val="21389578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 Id="rId3" Type="http://schemas.openxmlformats.org/officeDocument/2006/relationships/image" Target="../media/image4.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9000" b="-29000"/>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smtClean="0">
                <a:solidFill>
                  <a:schemeClr val="bg1"/>
                </a:solidFill>
              </a:rPr>
              <a:t>让应用</a:t>
            </a:r>
            <a:r>
              <a:rPr lang="zh-CN" altLang="en-US" dirty="0">
                <a:solidFill>
                  <a:schemeClr val="bg1"/>
                </a:solidFill>
              </a:rPr>
              <a:t>轻松获得成功</a:t>
            </a:r>
          </a:p>
        </p:txBody>
      </p:sp>
      <p:sp>
        <p:nvSpPr>
          <p:cNvPr id="3" name="副标题 2"/>
          <p:cNvSpPr>
            <a:spLocks noGrp="1"/>
          </p:cNvSpPr>
          <p:nvPr>
            <p:ph type="subTitle" idx="1"/>
          </p:nvPr>
        </p:nvSpPr>
        <p:spPr>
          <a:xfrm>
            <a:off x="421710" y="3509963"/>
            <a:ext cx="9144000" cy="1655762"/>
          </a:xfrm>
        </p:spPr>
        <p:txBody>
          <a:bodyPr/>
          <a:lstStyle/>
          <a:p>
            <a:pPr algn="r"/>
            <a:r>
              <a:rPr kumimoji="1" lang="en-US" altLang="zh-CN" dirty="0" smtClean="0">
                <a:solidFill>
                  <a:schemeClr val="bg1"/>
                </a:solidFill>
              </a:rPr>
              <a:t>Firebase</a:t>
            </a:r>
            <a:r>
              <a:rPr kumimoji="1" lang="zh-CN" altLang="en-US" dirty="0" smtClean="0">
                <a:solidFill>
                  <a:schemeClr val="bg1"/>
                </a:solidFill>
              </a:rPr>
              <a:t> </a:t>
            </a:r>
            <a:r>
              <a:rPr kumimoji="1" lang="en-US" altLang="zh-CN" dirty="0" smtClean="0">
                <a:solidFill>
                  <a:schemeClr val="bg1"/>
                </a:solidFill>
              </a:rPr>
              <a:t>in </a:t>
            </a:r>
            <a:r>
              <a:rPr kumimoji="1" lang="en-US" altLang="zh-CN" dirty="0" smtClean="0">
                <a:solidFill>
                  <a:schemeClr val="bg1"/>
                </a:solidFill>
              </a:rPr>
              <a:t>Android</a:t>
            </a:r>
            <a:endParaRPr kumimoji="1" lang="zh-CN" altLang="en-US" dirty="0">
              <a:solidFill>
                <a:schemeClr val="bg1"/>
              </a:solidFill>
            </a:endParaRPr>
          </a:p>
        </p:txBody>
      </p:sp>
    </p:spTree>
    <p:extLst>
      <p:ext uri="{BB962C8B-B14F-4D97-AF65-F5344CB8AC3E}">
        <p14:creationId xmlns:p14="http://schemas.microsoft.com/office/powerpoint/2010/main" val="49825411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实现</a:t>
            </a:r>
            <a:r>
              <a:rPr lang="zh-CN" altLang="en-US" dirty="0" smtClean="0"/>
              <a:t>路径</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1878258917"/>
              </p:ext>
            </p:extLst>
          </p:nvPr>
        </p:nvGraphicFramePr>
        <p:xfrm>
          <a:off x="838200" y="1825625"/>
          <a:ext cx="10515600" cy="4415899"/>
        </p:xfrm>
        <a:graphic>
          <a:graphicData uri="http://schemas.openxmlformats.org/drawingml/2006/table">
            <a:tbl>
              <a:tblPr/>
              <a:tblGrid>
                <a:gridCol w="5257800"/>
                <a:gridCol w="5257800"/>
              </a:tblGrid>
              <a:tr h="1264134">
                <a:tc>
                  <a:txBody>
                    <a:bodyPr/>
                    <a:lstStyle/>
                    <a:p>
                      <a:pPr marL="0" marR="0" indent="0" algn="l" defTabSz="914400" rtl="0" eaLnBrk="1" fontAlgn="t" latinLnBrk="0" hangingPunct="1">
                        <a:lnSpc>
                          <a:spcPct val="100000"/>
                        </a:lnSpc>
                        <a:spcBef>
                          <a:spcPts val="0"/>
                        </a:spcBef>
                        <a:spcAft>
                          <a:spcPts val="0"/>
                        </a:spcAft>
                        <a:buClrTx/>
                        <a:buSzTx/>
                        <a:buFontTx/>
                        <a:buNone/>
                        <a:tabLst/>
                        <a:defRPr/>
                      </a:pPr>
                      <a:r>
                        <a:rPr lang="zh-CN" altLang="en-US" sz="1600" b="0" i="0" dirty="0" smtClean="0">
                          <a:solidFill>
                            <a:srgbClr val="212121"/>
                          </a:solidFill>
                          <a:effectLst/>
                          <a:latin typeface="Roboto-Medium" charset="0"/>
                        </a:rPr>
                        <a:t>将您的应用连接到 </a:t>
                      </a:r>
                      <a:r>
                        <a:rPr lang="en-US" altLang="zh-CN" sz="1600" b="0" i="0" dirty="0" smtClean="0">
                          <a:solidFill>
                            <a:srgbClr val="212121"/>
                          </a:solidFill>
                          <a:effectLst/>
                          <a:latin typeface="Roboto-Medium" charset="0"/>
                        </a:rPr>
                        <a:t>Firebase</a:t>
                      </a:r>
                    </a:p>
                  </a:txBody>
                  <a:tcPr marL="208948" marR="208948" marT="208948" marB="208948" anchor="ctr">
                    <a:lnL>
                      <a:noFill/>
                    </a:lnL>
                    <a:lnR>
                      <a:noFill/>
                    </a:lnR>
                    <a:lnT>
                      <a:noFill/>
                    </a:lnT>
                    <a:lnB w="12700" cap="flat" cmpd="sng" algn="ctr">
                      <a:solidFill>
                        <a:srgbClr val="CFD8DC"/>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600" b="0" i="0" dirty="0" smtClean="0">
                          <a:effectLst/>
                          <a:latin typeface="Roboto-Regular" charset="0"/>
                        </a:rPr>
                        <a:t>Analytics </a:t>
                      </a:r>
                      <a:r>
                        <a:rPr lang="zh-CN" altLang="en-US" sz="1600" b="0" i="0" dirty="0" smtClean="0">
                          <a:effectLst/>
                          <a:latin typeface="Roboto-Regular" charset="0"/>
                        </a:rPr>
                        <a:t>很容易入门。只需将 </a:t>
                      </a:r>
                      <a:r>
                        <a:rPr lang="en-US" altLang="zh-CN" sz="1600" b="0" i="0" dirty="0" smtClean="0">
                          <a:effectLst/>
                          <a:latin typeface="Roboto-Regular" charset="0"/>
                        </a:rPr>
                        <a:t>Firebase SDK </a:t>
                      </a:r>
                      <a:r>
                        <a:rPr lang="zh-CN" altLang="en-US" sz="1600" b="0" i="0" dirty="0" smtClean="0">
                          <a:effectLst/>
                          <a:latin typeface="Roboto-Regular" charset="0"/>
                        </a:rPr>
                        <a:t>添加到新的或现有应用，即会自动开始数据收集。 数小时内，您就可以在 </a:t>
                      </a:r>
                      <a:r>
                        <a:rPr lang="en-US" altLang="zh-CN" sz="1600" b="0" i="0" dirty="0" smtClean="0">
                          <a:effectLst/>
                          <a:latin typeface="Roboto-Regular" charset="0"/>
                        </a:rPr>
                        <a:t>Firebase console </a:t>
                      </a:r>
                      <a:r>
                        <a:rPr lang="zh-CN" altLang="en-US" sz="1600" b="0" i="0" dirty="0" smtClean="0">
                          <a:effectLst/>
                          <a:latin typeface="Roboto-Regular" charset="0"/>
                        </a:rPr>
                        <a:t>中查看分析数据。</a:t>
                      </a:r>
                    </a:p>
                  </a:txBody>
                  <a:tcPr marL="47013" marR="47013" marT="23507" marB="23507">
                    <a:lnL>
                      <a:noFill/>
                    </a:lnL>
                    <a:lnR>
                      <a:noFill/>
                    </a:lnR>
                    <a:lnT>
                      <a:noFill/>
                    </a:lnT>
                    <a:lnB w="12700" cap="flat" cmpd="sng" algn="ctr">
                      <a:solidFill>
                        <a:srgbClr val="CFD8DC"/>
                      </a:solidFill>
                      <a:prstDash val="solid"/>
                      <a:round/>
                      <a:headEnd type="none" w="med" len="med"/>
                      <a:tailEnd type="none" w="med" len="med"/>
                    </a:lnB>
                    <a:noFill/>
                  </a:tcPr>
                </a:tc>
              </a:tr>
              <a:tr h="982055">
                <a:tc>
                  <a:txBody>
                    <a:bodyPr/>
                    <a:lstStyle/>
                    <a:p>
                      <a:pPr algn="l" fontAlgn="ctr"/>
                      <a:r>
                        <a:rPr lang="zh-CN" altLang="en-US" sz="1600" b="0" i="0" dirty="0">
                          <a:solidFill>
                            <a:srgbClr val="212121"/>
                          </a:solidFill>
                          <a:effectLst/>
                          <a:latin typeface="Roboto-Medium" charset="0"/>
                        </a:rPr>
                        <a:t>记录自定义数据</a:t>
                      </a:r>
                    </a:p>
                  </a:txBody>
                  <a:tcPr marL="208948" marR="208948" marT="208948" marB="208948"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zh-CN" altLang="en-US" sz="1600" b="0" i="0" dirty="0">
                          <a:effectLst/>
                          <a:latin typeface="Roboto-Regular" charset="0"/>
                        </a:rPr>
                        <a:t>您可以使用 </a:t>
                      </a:r>
                      <a:r>
                        <a:rPr lang="en-US" altLang="zh-CN" sz="1600" b="0" i="0" dirty="0">
                          <a:effectLst/>
                          <a:latin typeface="Roboto-Regular" charset="0"/>
                        </a:rPr>
                        <a:t>Analytics </a:t>
                      </a:r>
                      <a:r>
                        <a:rPr lang="zh-CN" altLang="en-US" sz="1600" b="0" i="0" dirty="0">
                          <a:effectLst/>
                          <a:latin typeface="Roboto-Regular" charset="0"/>
                        </a:rPr>
                        <a:t>记录对您的应用有意义的自定义事件，如电子商务采购或成就。</a:t>
                      </a:r>
                    </a:p>
                  </a:txBody>
                  <a:tcPr marL="208948" marR="208948" marT="208948" marB="208948">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841015">
                <a:tc>
                  <a:txBody>
                    <a:bodyPr/>
                    <a:lstStyle/>
                    <a:p>
                      <a:pPr algn="l" fontAlgn="ctr"/>
                      <a:r>
                        <a:rPr lang="zh-CN" altLang="en-US" sz="1600" b="0" i="0" dirty="0">
                          <a:solidFill>
                            <a:srgbClr val="212121"/>
                          </a:solidFill>
                          <a:effectLst/>
                          <a:latin typeface="Roboto-Medium" charset="0"/>
                        </a:rPr>
                        <a:t>创建目标设备</a:t>
                      </a:r>
                    </a:p>
                  </a:txBody>
                  <a:tcPr marL="208948" marR="208948" marT="208948" marB="208948"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zh-CN" altLang="en-US" sz="1600" b="0" i="0" dirty="0">
                          <a:effectLst/>
                          <a:latin typeface="Roboto-Regular" charset="0"/>
                        </a:rPr>
                        <a:t>您可以在 </a:t>
                      </a:r>
                      <a:r>
                        <a:rPr lang="en-US" altLang="zh-CN" sz="1600" b="0" i="0" dirty="0">
                          <a:effectLst/>
                          <a:latin typeface="Roboto-Regular" charset="0"/>
                        </a:rPr>
                        <a:t>Firebase console </a:t>
                      </a:r>
                      <a:r>
                        <a:rPr lang="zh-CN" altLang="en-US" sz="1600" b="0" i="0" dirty="0">
                          <a:effectLst/>
                          <a:latin typeface="Roboto-Regular" charset="0"/>
                        </a:rPr>
                        <a:t>中定义对您很重要的目标设备。</a:t>
                      </a:r>
                    </a:p>
                  </a:txBody>
                  <a:tcPr marL="208948" marR="208948" marT="208948" marB="208948">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1264134">
                <a:tc>
                  <a:txBody>
                    <a:bodyPr/>
                    <a:lstStyle/>
                    <a:p>
                      <a:pPr algn="l" fontAlgn="ctr"/>
                      <a:r>
                        <a:rPr lang="zh-CN" altLang="en-US" sz="1600" b="0" i="0" dirty="0">
                          <a:solidFill>
                            <a:srgbClr val="212121"/>
                          </a:solidFill>
                          <a:effectLst/>
                          <a:latin typeface="Roboto-Medium" charset="0"/>
                        </a:rPr>
                        <a:t>目标设备</a:t>
                      </a:r>
                    </a:p>
                  </a:txBody>
                  <a:tcPr marL="208948" marR="208948" marT="208948" marB="208948" anchor="ctr">
                    <a:lnL>
                      <a:noFill/>
                    </a:lnL>
                    <a:lnR>
                      <a:noFill/>
                    </a:lnR>
                    <a:lnT w="12700" cap="flat" cmpd="sng" algn="ctr">
                      <a:solidFill>
                        <a:srgbClr val="CFD8DC"/>
                      </a:solidFill>
                      <a:prstDash val="solid"/>
                      <a:round/>
                      <a:headEnd type="none" w="med" len="med"/>
                      <a:tailEnd type="none" w="med" len="med"/>
                    </a:lnT>
                    <a:lnB>
                      <a:noFill/>
                    </a:lnB>
                    <a:noFill/>
                  </a:tcPr>
                </a:tc>
                <a:tc>
                  <a:txBody>
                    <a:bodyPr/>
                    <a:lstStyle/>
                    <a:p>
                      <a:pPr algn="l" fontAlgn="t"/>
                      <a:r>
                        <a:rPr lang="zh-CN" altLang="en-US" sz="1600" b="0" i="0" dirty="0">
                          <a:effectLst/>
                          <a:latin typeface="Roboto-Regular" charset="0"/>
                        </a:rPr>
                        <a:t>使用您的自定义目标设备锁定消息、促销活动或使用其他 </a:t>
                      </a:r>
                      <a:r>
                        <a:rPr lang="en-US" altLang="zh-CN" sz="1600" b="0" i="0" dirty="0">
                          <a:effectLst/>
                          <a:latin typeface="Roboto-Regular" charset="0"/>
                        </a:rPr>
                        <a:t>Firebase </a:t>
                      </a:r>
                      <a:r>
                        <a:rPr lang="zh-CN" altLang="en-US" sz="1600" b="0" i="0" dirty="0">
                          <a:effectLst/>
                          <a:latin typeface="Roboto-Regular" charset="0"/>
                        </a:rPr>
                        <a:t>功能的新应用功能，如 </a:t>
                      </a:r>
                      <a:r>
                        <a:rPr lang="en-US" altLang="zh-CN" sz="1600" b="0" i="0" dirty="0">
                          <a:effectLst/>
                          <a:latin typeface="Roboto-Regular" charset="0"/>
                        </a:rPr>
                        <a:t>Notifications</a:t>
                      </a:r>
                      <a:r>
                        <a:rPr lang="zh-CN" altLang="en-US" sz="1600" b="0" i="0" dirty="0">
                          <a:effectLst/>
                          <a:latin typeface="Roboto-Regular" charset="0"/>
                        </a:rPr>
                        <a:t>以及 </a:t>
                      </a:r>
                      <a:r>
                        <a:rPr lang="en-US" altLang="zh-CN" sz="1600" b="0" i="0" dirty="0">
                          <a:effectLst/>
                          <a:latin typeface="Roboto-Regular" charset="0"/>
                        </a:rPr>
                        <a:t>Remote </a:t>
                      </a:r>
                      <a:r>
                        <a:rPr lang="en-US" altLang="zh-CN" sz="1600" b="0" i="0" dirty="0" err="1">
                          <a:effectLst/>
                          <a:latin typeface="Roboto-Regular" charset="0"/>
                        </a:rPr>
                        <a:t>Config</a:t>
                      </a:r>
                      <a:r>
                        <a:rPr lang="zh-CN" altLang="en-US" sz="1600" b="0" i="0" dirty="0">
                          <a:effectLst/>
                          <a:latin typeface="Roboto-Regular" charset="0"/>
                        </a:rPr>
                        <a:t>。</a:t>
                      </a:r>
                    </a:p>
                  </a:txBody>
                  <a:tcPr marL="208948" marR="208948" marT="208948" marB="208948">
                    <a:lnL>
                      <a:noFill/>
                    </a:lnL>
                    <a:lnR>
                      <a:noFill/>
                    </a:lnR>
                    <a:lnT w="12700" cap="flat" cmpd="sng" algn="ctr">
                      <a:solidFill>
                        <a:srgbClr val="CFD8DC"/>
                      </a:solidFill>
                      <a:prstDash val="solid"/>
                      <a:round/>
                      <a:headEnd type="none" w="med" len="med"/>
                      <a:tailEnd type="none" w="med" len="med"/>
                    </a:lnT>
                    <a:lnB>
                      <a:noFill/>
                    </a:lnB>
                    <a:noFill/>
                  </a:tcPr>
                </a:tc>
              </a:tr>
            </a:tbl>
          </a:graphicData>
        </a:graphic>
      </p:graphicFrame>
    </p:spTree>
    <p:extLst>
      <p:ext uri="{BB962C8B-B14F-4D97-AF65-F5344CB8AC3E}">
        <p14:creationId xmlns:p14="http://schemas.microsoft.com/office/powerpoint/2010/main" val="12181369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Firebase Cloud Messaging</a:t>
            </a:r>
            <a:endParaRPr kumimoji="1" lang="zh-CN" altLang="en-US" dirty="0"/>
          </a:p>
        </p:txBody>
      </p:sp>
      <p:sp>
        <p:nvSpPr>
          <p:cNvPr id="3" name="内容占位符 2"/>
          <p:cNvSpPr>
            <a:spLocks noGrp="1"/>
          </p:cNvSpPr>
          <p:nvPr>
            <p:ph idx="1"/>
          </p:nvPr>
        </p:nvSpPr>
        <p:spPr/>
        <p:txBody>
          <a:bodyPr/>
          <a:lstStyle/>
          <a:p>
            <a:r>
              <a:rPr lang="en-US" altLang="zh-CN" dirty="0"/>
              <a:t>Firebase Cloud Messaging (FCM) </a:t>
            </a:r>
            <a:r>
              <a:rPr lang="zh-CN" altLang="en-US" dirty="0"/>
              <a:t>是一种跨平台消息传递解决方案，您可以使用它免费且可靠地</a:t>
            </a:r>
            <a:r>
              <a:rPr lang="zh-CN" altLang="en-US" dirty="0" smtClean="0"/>
              <a:t>传递</a:t>
            </a:r>
            <a:r>
              <a:rPr lang="zh-CN" altLang="en-US" dirty="0"/>
              <a:t>消息和通知</a:t>
            </a:r>
            <a:r>
              <a:rPr lang="zh-CN" altLang="en-US" dirty="0" smtClean="0"/>
              <a:t>。</a:t>
            </a:r>
            <a:endParaRPr lang="en-US" altLang="zh-CN" dirty="0" smtClean="0"/>
          </a:p>
          <a:p>
            <a:endParaRPr lang="en-US" altLang="zh-CN" dirty="0" smtClean="0"/>
          </a:p>
          <a:p>
            <a:r>
              <a:rPr lang="zh-CN" altLang="en-US" dirty="0"/>
              <a:t>使用 </a:t>
            </a:r>
            <a:r>
              <a:rPr lang="en-US" altLang="zh-CN" dirty="0"/>
              <a:t>FCM</a:t>
            </a:r>
            <a:r>
              <a:rPr lang="zh-CN" altLang="en-US" dirty="0"/>
              <a:t>，您可以通知客户端应用存在可以同步的新电子邮件或其他数据。 您可以发送通知来重新吸引用户和促进用户留存。 对于即时通讯等用例，一条消息可以将最大 </a:t>
            </a:r>
            <a:r>
              <a:rPr lang="en-US" altLang="zh-CN" dirty="0"/>
              <a:t>4KB </a:t>
            </a:r>
            <a:r>
              <a:rPr lang="zh-CN" altLang="en-US" dirty="0"/>
              <a:t>的负载传送至客户端应用。</a:t>
            </a:r>
            <a:endParaRPr kumimoji="1" lang="zh-CN" altLang="en-US" dirty="0"/>
          </a:p>
        </p:txBody>
      </p:sp>
      <p:pic>
        <p:nvPicPr>
          <p:cNvPr id="4" name="图片 3"/>
          <p:cNvPicPr>
            <a:picLocks noChangeAspect="1"/>
          </p:cNvPicPr>
          <p:nvPr/>
        </p:nvPicPr>
        <p:blipFill>
          <a:blip r:embed="rId2"/>
          <a:stretch>
            <a:fillRect/>
          </a:stretch>
        </p:blipFill>
        <p:spPr>
          <a:xfrm>
            <a:off x="7157320" y="990328"/>
            <a:ext cx="1409700" cy="355600"/>
          </a:xfrm>
          <a:prstGeom prst="rect">
            <a:avLst/>
          </a:prstGeom>
        </p:spPr>
      </p:pic>
    </p:spTree>
    <p:extLst>
      <p:ext uri="{BB962C8B-B14F-4D97-AF65-F5344CB8AC3E}">
        <p14:creationId xmlns:p14="http://schemas.microsoft.com/office/powerpoint/2010/main" val="107880745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主要</a:t>
            </a:r>
            <a:r>
              <a:rPr lang="zh-CN" altLang="en-US" dirty="0" smtClean="0"/>
              <a:t>功能</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1556338856"/>
              </p:ext>
            </p:extLst>
          </p:nvPr>
        </p:nvGraphicFramePr>
        <p:xfrm>
          <a:off x="838200" y="1819886"/>
          <a:ext cx="10515600" cy="4358512"/>
        </p:xfrm>
        <a:graphic>
          <a:graphicData uri="http://schemas.openxmlformats.org/drawingml/2006/table">
            <a:tbl>
              <a:tblPr/>
              <a:tblGrid>
                <a:gridCol w="5257800"/>
                <a:gridCol w="5257800"/>
              </a:tblGrid>
              <a:tr h="1536328">
                <a:tc>
                  <a:txBody>
                    <a:bodyPr/>
                    <a:lstStyle/>
                    <a:p>
                      <a:pPr algn="l" fontAlgn="ctr"/>
                      <a:r>
                        <a:rPr lang="zh-CN" altLang="en-US" sz="1700" b="0" i="0">
                          <a:solidFill>
                            <a:srgbClr val="212121"/>
                          </a:solidFill>
                          <a:effectLst/>
                          <a:latin typeface="Roboto-Medium" charset="0"/>
                        </a:rPr>
                        <a:t>通用消息定位</a:t>
                      </a:r>
                    </a:p>
                  </a:txBody>
                  <a:tcPr marL="381696" marR="381696" marT="381696" marB="381696" anchor="ctr">
                    <a:lnL>
                      <a:noFill/>
                    </a:lnL>
                    <a:lnR>
                      <a:noFill/>
                    </a:lnR>
                    <a:lnT>
                      <a:noFill/>
                    </a:lnT>
                    <a:lnB w="12700" cap="flat" cmpd="sng" algn="ctr">
                      <a:solidFill>
                        <a:srgbClr val="CFD8DC"/>
                      </a:solidFill>
                      <a:prstDash val="solid"/>
                      <a:round/>
                      <a:headEnd type="none" w="med" len="med"/>
                      <a:tailEnd type="none" w="med" len="med"/>
                    </a:lnB>
                    <a:noFill/>
                  </a:tcPr>
                </a:tc>
                <a:tc>
                  <a:txBody>
                    <a:bodyPr/>
                    <a:lstStyle/>
                    <a:p>
                      <a:pPr algn="l" fontAlgn="t"/>
                      <a:r>
                        <a:rPr lang="zh-CN" altLang="en-US" sz="1700" b="0" i="0" dirty="0">
                          <a:effectLst/>
                          <a:latin typeface="Roboto-Regular" charset="0"/>
                        </a:rPr>
                        <a:t>以三种方式中的任一种将消息分发至您的客户端应用 </a:t>
                      </a:r>
                      <a:r>
                        <a:rPr lang="en-US" altLang="zh-CN" sz="1700" b="0" i="0" dirty="0">
                          <a:effectLst/>
                          <a:latin typeface="Roboto-Regular" charset="0"/>
                        </a:rPr>
                        <a:t>— </a:t>
                      </a:r>
                      <a:r>
                        <a:rPr lang="zh-CN" altLang="en-US" sz="1700" b="0" i="0" dirty="0">
                          <a:effectLst/>
                          <a:latin typeface="Roboto-Regular" charset="0"/>
                        </a:rPr>
                        <a:t>分发至单一设备、设备群组或订阅主题的设备。</a:t>
                      </a:r>
                    </a:p>
                  </a:txBody>
                  <a:tcPr marL="381696" marR="381696" marT="381696" marB="381696">
                    <a:lnL>
                      <a:noFill/>
                    </a:lnL>
                    <a:lnR>
                      <a:noFill/>
                    </a:lnR>
                    <a:lnT>
                      <a:noFill/>
                    </a:lnT>
                    <a:lnB w="12700" cap="flat" cmpd="sng" algn="ctr">
                      <a:solidFill>
                        <a:srgbClr val="CFD8DC"/>
                      </a:solidFill>
                      <a:prstDash val="solid"/>
                      <a:round/>
                      <a:headEnd type="none" w="med" len="med"/>
                      <a:tailEnd type="none" w="med" len="med"/>
                    </a:lnB>
                    <a:noFill/>
                  </a:tcPr>
                </a:tc>
              </a:tr>
              <a:tr h="1278683">
                <a:tc>
                  <a:txBody>
                    <a:bodyPr/>
                    <a:lstStyle/>
                    <a:p>
                      <a:pPr algn="l" fontAlgn="ctr"/>
                      <a:r>
                        <a:rPr lang="zh-CN" altLang="en-US" sz="1700" b="0" i="0">
                          <a:solidFill>
                            <a:srgbClr val="212121"/>
                          </a:solidFill>
                          <a:effectLst/>
                          <a:latin typeface="Roboto-Medium" charset="0"/>
                        </a:rPr>
                        <a:t>数据消息和通知支持</a:t>
                      </a:r>
                    </a:p>
                  </a:txBody>
                  <a:tcPr marL="381696" marR="381696" marT="381696" marB="381696"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zh-CN" altLang="en-US" sz="1700" b="0" i="0">
                          <a:effectLst/>
                          <a:latin typeface="Roboto-Regular" charset="0"/>
                        </a:rPr>
                        <a:t>传递不超过 </a:t>
                      </a:r>
                      <a:r>
                        <a:rPr lang="en-US" altLang="zh-CN" sz="1700" b="0" i="0">
                          <a:effectLst/>
                          <a:latin typeface="Roboto-Regular" charset="0"/>
                        </a:rPr>
                        <a:t>2KB </a:t>
                      </a:r>
                      <a:r>
                        <a:rPr lang="zh-CN" altLang="en-US" sz="1700" b="0" i="0">
                          <a:effectLst/>
                          <a:latin typeface="Roboto-Regular" charset="0"/>
                        </a:rPr>
                        <a:t>的通知，不超过 </a:t>
                      </a:r>
                      <a:r>
                        <a:rPr lang="en-US" altLang="zh-CN" sz="1700" b="0" i="0">
                          <a:effectLst/>
                          <a:latin typeface="Roboto-Regular" charset="0"/>
                        </a:rPr>
                        <a:t>4KB </a:t>
                      </a:r>
                      <a:r>
                        <a:rPr lang="zh-CN" altLang="en-US" sz="1700" b="0" i="0">
                          <a:effectLst/>
                          <a:latin typeface="Roboto-Regular" charset="0"/>
                        </a:rPr>
                        <a:t>的数据负载，以及发送带通知和数据负载的消息。</a:t>
                      </a:r>
                    </a:p>
                  </a:txBody>
                  <a:tcPr marL="381696" marR="381696" marT="381696" marB="381696">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1536328">
                <a:tc>
                  <a:txBody>
                    <a:bodyPr/>
                    <a:lstStyle/>
                    <a:p>
                      <a:pPr algn="l" fontAlgn="ctr"/>
                      <a:r>
                        <a:rPr lang="zh-CN" altLang="en-US" sz="1700" b="0" i="0">
                          <a:solidFill>
                            <a:srgbClr val="212121"/>
                          </a:solidFill>
                          <a:effectLst/>
                          <a:latin typeface="Roboto-Medium" charset="0"/>
                        </a:rPr>
                        <a:t>从客户端应用使用上游消息传递</a:t>
                      </a:r>
                    </a:p>
                  </a:txBody>
                  <a:tcPr marL="381696" marR="381696" marT="381696" marB="381696" anchor="ctr">
                    <a:lnL>
                      <a:noFill/>
                    </a:lnL>
                    <a:lnR>
                      <a:noFill/>
                    </a:lnR>
                    <a:lnT w="12700" cap="flat" cmpd="sng" algn="ctr">
                      <a:solidFill>
                        <a:srgbClr val="CFD8DC"/>
                      </a:solidFill>
                      <a:prstDash val="solid"/>
                      <a:round/>
                      <a:headEnd type="none" w="med" len="med"/>
                      <a:tailEnd type="none" w="med" len="med"/>
                    </a:lnT>
                    <a:lnB>
                      <a:noFill/>
                    </a:lnB>
                    <a:noFill/>
                  </a:tcPr>
                </a:tc>
                <a:tc>
                  <a:txBody>
                    <a:bodyPr/>
                    <a:lstStyle/>
                    <a:p>
                      <a:pPr algn="l" fontAlgn="t"/>
                      <a:r>
                        <a:rPr lang="zh-CN" altLang="en-US" sz="1700" b="0" i="0" dirty="0">
                          <a:effectLst/>
                          <a:latin typeface="Roboto-Regular" charset="0"/>
                        </a:rPr>
                        <a:t>通过 </a:t>
                      </a:r>
                      <a:r>
                        <a:rPr lang="en-US" altLang="zh-CN" sz="1700" b="0" i="0" dirty="0">
                          <a:effectLst/>
                          <a:latin typeface="Roboto-Regular" charset="0"/>
                        </a:rPr>
                        <a:t>FCM </a:t>
                      </a:r>
                      <a:r>
                        <a:rPr lang="zh-CN" altLang="en-US" sz="1700" b="0" i="0" dirty="0">
                          <a:effectLst/>
                          <a:latin typeface="Roboto-Regular" charset="0"/>
                        </a:rPr>
                        <a:t>可靠而省电的连接通道，将确认消息、聊天信息及其他消息从设备发回至您的服务器。</a:t>
                      </a:r>
                    </a:p>
                  </a:txBody>
                  <a:tcPr marL="381696" marR="381696" marT="381696" marB="381696">
                    <a:lnL>
                      <a:noFill/>
                    </a:lnL>
                    <a:lnR>
                      <a:noFill/>
                    </a:lnR>
                    <a:lnT w="12700" cap="flat" cmpd="sng" algn="ctr">
                      <a:solidFill>
                        <a:srgbClr val="CFD8DC"/>
                      </a:solidFill>
                      <a:prstDash val="solid"/>
                      <a:round/>
                      <a:headEnd type="none" w="med" len="med"/>
                      <a:tailEnd type="none" w="med" len="med"/>
                    </a:lnT>
                    <a:lnB>
                      <a:noFill/>
                    </a:lnB>
                    <a:noFill/>
                  </a:tcPr>
                </a:tc>
              </a:tr>
            </a:tbl>
          </a:graphicData>
        </a:graphic>
      </p:graphicFrame>
    </p:spTree>
    <p:extLst>
      <p:ext uri="{BB962C8B-B14F-4D97-AF65-F5344CB8AC3E}">
        <p14:creationId xmlns:p14="http://schemas.microsoft.com/office/powerpoint/2010/main" val="4253005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如何</a:t>
            </a:r>
            <a:r>
              <a:rPr lang="zh-CN" altLang="en-US" dirty="0" smtClean="0"/>
              <a:t>工作</a:t>
            </a:r>
            <a:endParaRPr kumimoji="1" lang="zh-CN" altLang="en-US" dirty="0"/>
          </a:p>
        </p:txBody>
      </p:sp>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838840" y="1690688"/>
            <a:ext cx="3514960" cy="4351338"/>
          </a:xfrm>
        </p:spPr>
      </p:pic>
      <p:sp>
        <p:nvSpPr>
          <p:cNvPr id="5" name="文本框 4"/>
          <p:cNvSpPr txBox="1"/>
          <p:nvPr/>
        </p:nvSpPr>
        <p:spPr>
          <a:xfrm>
            <a:off x="838200" y="1690688"/>
            <a:ext cx="6601217" cy="4524315"/>
          </a:xfrm>
          <a:prstGeom prst="rect">
            <a:avLst/>
          </a:prstGeom>
          <a:noFill/>
        </p:spPr>
        <p:txBody>
          <a:bodyPr wrap="square" rtlCol="0">
            <a:spAutoFit/>
          </a:bodyPr>
          <a:lstStyle/>
          <a:p>
            <a:r>
              <a:rPr lang="zh-CN" altLang="en-US" sz="2400" dirty="0"/>
              <a:t>一个 </a:t>
            </a:r>
            <a:r>
              <a:rPr lang="en-US" altLang="zh-CN" sz="2400" dirty="0"/>
              <a:t>FCM </a:t>
            </a:r>
            <a:r>
              <a:rPr lang="zh-CN" altLang="en-US" sz="2400" dirty="0"/>
              <a:t>实现包括您的环境中的一个应用服务器（通过 </a:t>
            </a:r>
            <a:r>
              <a:rPr lang="en-US" altLang="zh-CN" sz="2400" dirty="0"/>
              <a:t>HTTP </a:t>
            </a:r>
            <a:r>
              <a:rPr lang="zh-CN" altLang="en-US" sz="2400" dirty="0"/>
              <a:t>或 </a:t>
            </a:r>
            <a:r>
              <a:rPr lang="en-US" altLang="zh-CN" sz="2400" dirty="0"/>
              <a:t>XMPP </a:t>
            </a:r>
            <a:r>
              <a:rPr lang="zh-CN" altLang="en-US" sz="2400" dirty="0"/>
              <a:t>协议与 </a:t>
            </a:r>
            <a:r>
              <a:rPr lang="en-US" altLang="zh-CN" sz="2400" dirty="0"/>
              <a:t>FCM </a:t>
            </a:r>
            <a:r>
              <a:rPr lang="zh-CN" altLang="en-US" sz="2400" dirty="0"/>
              <a:t>交互）和一个客户端应用。 此外， </a:t>
            </a:r>
            <a:r>
              <a:rPr lang="en-US" altLang="zh-CN" sz="2400" dirty="0"/>
              <a:t>FCM </a:t>
            </a:r>
            <a:r>
              <a:rPr lang="zh-CN" altLang="en-US" sz="2400" dirty="0"/>
              <a:t>还</a:t>
            </a:r>
            <a:r>
              <a:rPr lang="zh-CN" altLang="en-US" sz="2400" dirty="0" smtClean="0"/>
              <a:t>包括通知控制台</a:t>
            </a:r>
            <a:r>
              <a:rPr lang="zh-CN" altLang="en-US" sz="2400" dirty="0"/>
              <a:t>，您可以使用此控制台将通知发送至客户端应用</a:t>
            </a:r>
            <a:r>
              <a:rPr lang="zh-CN" altLang="en-US" sz="2400" dirty="0" smtClean="0"/>
              <a:t>。</a:t>
            </a:r>
            <a:endParaRPr lang="en-US" altLang="zh-CN" sz="2400" dirty="0" smtClean="0"/>
          </a:p>
          <a:p>
            <a:endParaRPr lang="zh-CN" altLang="en-US" sz="2400" dirty="0"/>
          </a:p>
          <a:p>
            <a:r>
              <a:rPr lang="en-US" altLang="zh-CN" sz="2400" dirty="0"/>
              <a:t>Firebase Notifications </a:t>
            </a:r>
            <a:r>
              <a:rPr lang="zh-CN" altLang="en-US" sz="2400" dirty="0"/>
              <a:t>基于 </a:t>
            </a:r>
            <a:r>
              <a:rPr lang="en-US" altLang="zh-CN" sz="2400" dirty="0"/>
              <a:t>Firebase Cloud Messaging </a:t>
            </a:r>
            <a:r>
              <a:rPr lang="zh-CN" altLang="en-US" sz="2400" dirty="0"/>
              <a:t>构建并为客户端开发使用相同的 </a:t>
            </a:r>
            <a:r>
              <a:rPr lang="en-US" altLang="zh-CN" sz="2400" dirty="0"/>
              <a:t>FCM SDK</a:t>
            </a:r>
            <a:r>
              <a:rPr lang="zh-CN" altLang="en-US" sz="2400" dirty="0"/>
              <a:t>。 要测试或通过强大的内置定向与 </a:t>
            </a:r>
            <a:r>
              <a:rPr lang="en-US" altLang="zh-CN" sz="2400" dirty="0"/>
              <a:t>Analytics </a:t>
            </a:r>
            <a:r>
              <a:rPr lang="zh-CN" altLang="en-US" sz="2400" dirty="0"/>
              <a:t>发送营销或互动消息，您可以使用 </a:t>
            </a:r>
            <a:r>
              <a:rPr lang="en-US" altLang="zh-CN" sz="2400" dirty="0"/>
              <a:t>Notifications</a:t>
            </a:r>
            <a:r>
              <a:rPr lang="zh-CN" altLang="en-US" sz="2400" dirty="0"/>
              <a:t>。 对于具有更复杂消息传递要求的部署， </a:t>
            </a:r>
            <a:r>
              <a:rPr lang="en-US" altLang="zh-CN" sz="2400" dirty="0"/>
              <a:t>FCM </a:t>
            </a:r>
            <a:r>
              <a:rPr lang="zh-CN" altLang="en-US" sz="2400" dirty="0"/>
              <a:t>是正确选择。</a:t>
            </a:r>
          </a:p>
        </p:txBody>
      </p:sp>
    </p:spTree>
    <p:extLst>
      <p:ext uri="{BB962C8B-B14F-4D97-AF65-F5344CB8AC3E}">
        <p14:creationId xmlns:p14="http://schemas.microsoft.com/office/powerpoint/2010/main" val="15451267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实现</a:t>
            </a:r>
            <a:r>
              <a:rPr lang="zh-CN" altLang="en-US" dirty="0" smtClean="0"/>
              <a:t>路径</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1711381292"/>
              </p:ext>
            </p:extLst>
          </p:nvPr>
        </p:nvGraphicFramePr>
        <p:xfrm>
          <a:off x="838197" y="1825625"/>
          <a:ext cx="10515602" cy="4351338"/>
        </p:xfrm>
        <a:graphic>
          <a:graphicData uri="http://schemas.openxmlformats.org/drawingml/2006/table">
            <a:tbl>
              <a:tblPr/>
              <a:tblGrid>
                <a:gridCol w="5257801"/>
                <a:gridCol w="5257801"/>
              </a:tblGrid>
              <a:tr h="1042508">
                <a:tc>
                  <a:txBody>
                    <a:bodyPr/>
                    <a:lstStyle/>
                    <a:p>
                      <a:pPr algn="l" fontAlgn="ctr"/>
                      <a:r>
                        <a:rPr lang="zh-CN" altLang="en-US" sz="1600" b="0" i="0" dirty="0">
                          <a:solidFill>
                            <a:srgbClr val="212121"/>
                          </a:solidFill>
                          <a:effectLst/>
                          <a:latin typeface="Roboto-Medium" charset="0"/>
                        </a:rPr>
                        <a:t>设置 </a:t>
                      </a:r>
                      <a:r>
                        <a:rPr lang="en-US" altLang="zh-CN" sz="1600" b="0" i="0" dirty="0">
                          <a:solidFill>
                            <a:srgbClr val="212121"/>
                          </a:solidFill>
                          <a:effectLst/>
                          <a:latin typeface="Roboto-Medium" charset="0"/>
                        </a:rPr>
                        <a:t>FCM SDK</a:t>
                      </a:r>
                    </a:p>
                  </a:txBody>
                  <a:tcPr marL="259008" marR="259008" marT="259008" marB="259008" anchor="ctr">
                    <a:lnL>
                      <a:noFill/>
                    </a:lnL>
                    <a:lnR>
                      <a:noFill/>
                    </a:lnR>
                    <a:lnT>
                      <a:noFill/>
                    </a:lnT>
                    <a:lnB w="12700" cap="flat" cmpd="sng" algn="ctr">
                      <a:solidFill>
                        <a:srgbClr val="CFD8DC"/>
                      </a:solidFill>
                      <a:prstDash val="solid"/>
                      <a:round/>
                      <a:headEnd type="none" w="med" len="med"/>
                      <a:tailEnd type="none" w="med" len="med"/>
                    </a:lnB>
                    <a:noFill/>
                  </a:tcPr>
                </a:tc>
                <a:tc>
                  <a:txBody>
                    <a:bodyPr/>
                    <a:lstStyle/>
                    <a:p>
                      <a:pPr algn="l" fontAlgn="t"/>
                      <a:r>
                        <a:rPr lang="zh-CN" altLang="en-US" sz="1600" b="0" i="0" dirty="0">
                          <a:effectLst/>
                          <a:latin typeface="Roboto-Regular" charset="0"/>
                        </a:rPr>
                        <a:t>根据您的平台的设置说明，在您的应用上设置 </a:t>
                      </a:r>
                      <a:r>
                        <a:rPr lang="en-US" altLang="zh-CN" sz="1600" b="0" i="0" dirty="0">
                          <a:effectLst/>
                          <a:latin typeface="Roboto-Regular" charset="0"/>
                        </a:rPr>
                        <a:t>Firebase </a:t>
                      </a:r>
                      <a:r>
                        <a:rPr lang="zh-CN" altLang="en-US" sz="1600" b="0" i="0" dirty="0">
                          <a:effectLst/>
                          <a:latin typeface="Roboto-Regular" charset="0"/>
                        </a:rPr>
                        <a:t>和 </a:t>
                      </a:r>
                      <a:r>
                        <a:rPr lang="en-US" altLang="zh-CN" sz="1600" b="0" i="0" dirty="0">
                          <a:effectLst/>
                          <a:latin typeface="Roboto-Regular" charset="0"/>
                        </a:rPr>
                        <a:t>FCM </a:t>
                      </a:r>
                      <a:r>
                        <a:rPr lang="zh-CN" altLang="en-US" sz="1600" b="0" i="0" dirty="0">
                          <a:effectLst/>
                          <a:latin typeface="Roboto-Regular" charset="0"/>
                        </a:rPr>
                        <a:t>。</a:t>
                      </a:r>
                    </a:p>
                  </a:txBody>
                  <a:tcPr marL="259008" marR="259008" marT="259008" marB="259008">
                    <a:lnL>
                      <a:noFill/>
                    </a:lnL>
                    <a:lnR>
                      <a:noFill/>
                    </a:lnR>
                    <a:lnT>
                      <a:noFill/>
                    </a:lnT>
                    <a:lnB w="12700" cap="flat" cmpd="sng" algn="ctr">
                      <a:solidFill>
                        <a:srgbClr val="CFD8DC"/>
                      </a:solidFill>
                      <a:prstDash val="solid"/>
                      <a:round/>
                      <a:headEnd type="none" w="med" len="med"/>
                      <a:tailEnd type="none" w="med" len="med"/>
                    </a:lnB>
                    <a:noFill/>
                  </a:tcPr>
                </a:tc>
              </a:tr>
              <a:tr h="1392169">
                <a:tc>
                  <a:txBody>
                    <a:bodyPr/>
                    <a:lstStyle/>
                    <a:p>
                      <a:pPr algn="l" fontAlgn="ctr"/>
                      <a:r>
                        <a:rPr lang="zh-CN" altLang="en-US" sz="1600" b="0" i="0" dirty="0">
                          <a:solidFill>
                            <a:srgbClr val="212121"/>
                          </a:solidFill>
                          <a:effectLst/>
                          <a:latin typeface="Roboto-Medium" charset="0"/>
                        </a:rPr>
                        <a:t>开发您的客户端应用</a:t>
                      </a:r>
                    </a:p>
                  </a:txBody>
                  <a:tcPr marL="259008" marR="259008" marT="259008" marB="259008"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zh-CN" altLang="en-US" sz="1600" b="0" i="0" dirty="0">
                          <a:effectLst/>
                          <a:latin typeface="Roboto-Regular" charset="0"/>
                        </a:rPr>
                        <a:t>向您的客户端应用添加消息处理、主题订阅逻辑或其他可选功能。 开发期间，您可以从通知控制台轻松地发送测试消息。</a:t>
                      </a:r>
                    </a:p>
                  </a:txBody>
                  <a:tcPr marL="259008" marR="259008" marT="259008" marB="259008">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1916661">
                <a:tc>
                  <a:txBody>
                    <a:bodyPr/>
                    <a:lstStyle/>
                    <a:p>
                      <a:pPr algn="l" fontAlgn="ctr"/>
                      <a:r>
                        <a:rPr lang="zh-CN" altLang="en-US" sz="1600" b="0" i="0" dirty="0">
                          <a:solidFill>
                            <a:srgbClr val="212121"/>
                          </a:solidFill>
                          <a:effectLst/>
                          <a:latin typeface="Roboto-Medium" charset="0"/>
                        </a:rPr>
                        <a:t>开发您的应用服务器</a:t>
                      </a:r>
                    </a:p>
                  </a:txBody>
                  <a:tcPr marL="259008" marR="259008" marT="259008" marB="259008" anchor="ctr">
                    <a:lnL>
                      <a:noFill/>
                    </a:lnL>
                    <a:lnR>
                      <a:noFill/>
                    </a:lnR>
                    <a:lnT w="12700" cap="flat" cmpd="sng" algn="ctr">
                      <a:solidFill>
                        <a:srgbClr val="CFD8DC"/>
                      </a:solidFill>
                      <a:prstDash val="solid"/>
                      <a:round/>
                      <a:headEnd type="none" w="med" len="med"/>
                      <a:tailEnd type="none" w="med" len="med"/>
                    </a:lnT>
                    <a:lnB>
                      <a:noFill/>
                    </a:lnB>
                    <a:noFill/>
                  </a:tcPr>
                </a:tc>
                <a:tc>
                  <a:txBody>
                    <a:bodyPr/>
                    <a:lstStyle/>
                    <a:p>
                      <a:pPr algn="l" fontAlgn="t"/>
                      <a:r>
                        <a:rPr lang="zh-CN" altLang="en-US" sz="1600" b="0" i="0" dirty="0">
                          <a:effectLst/>
                          <a:latin typeface="Roboto-Regular" charset="0"/>
                        </a:rPr>
                        <a:t>确定您希望使用哪些服务器协议与 </a:t>
                      </a:r>
                      <a:r>
                        <a:rPr lang="en-US" altLang="zh-CN" sz="1600" b="0" i="0" dirty="0">
                          <a:effectLst/>
                          <a:latin typeface="Roboto-Regular" charset="0"/>
                        </a:rPr>
                        <a:t>FCM</a:t>
                      </a:r>
                      <a:r>
                        <a:rPr lang="zh-CN" altLang="en-US" sz="1600" b="0" i="0" dirty="0">
                          <a:effectLst/>
                          <a:latin typeface="Roboto-Regular" charset="0"/>
                        </a:rPr>
                        <a:t>交互，添加进行身份验证的逻辑，构建发送请求，以及处理响应，等等。 请注意，如果您想从客户端应用使用上游消息传递，则必须使用 </a:t>
                      </a:r>
                      <a:r>
                        <a:rPr lang="en-US" altLang="zh-CN" sz="1600" b="0" i="0" dirty="0">
                          <a:effectLst/>
                          <a:latin typeface="Roboto-Regular" charset="0"/>
                        </a:rPr>
                        <a:t>XMPP</a:t>
                      </a:r>
                      <a:r>
                        <a:rPr lang="zh-CN" altLang="en-US" sz="1600" b="0" i="0" dirty="0">
                          <a:effectLst/>
                          <a:latin typeface="Roboto-Regular" charset="0"/>
                        </a:rPr>
                        <a:t>。</a:t>
                      </a:r>
                    </a:p>
                  </a:txBody>
                  <a:tcPr marL="259008" marR="259008" marT="259008" marB="259008">
                    <a:lnL>
                      <a:noFill/>
                    </a:lnL>
                    <a:lnR>
                      <a:noFill/>
                    </a:lnR>
                    <a:lnT w="12700" cap="flat" cmpd="sng" algn="ctr">
                      <a:solidFill>
                        <a:srgbClr val="CFD8DC"/>
                      </a:solidFill>
                      <a:prstDash val="solid"/>
                      <a:round/>
                      <a:headEnd type="none" w="med" len="med"/>
                      <a:tailEnd type="none" w="med" len="med"/>
                    </a:lnT>
                    <a:lnB>
                      <a:noFill/>
                    </a:lnB>
                    <a:noFill/>
                  </a:tcPr>
                </a:tc>
              </a:tr>
            </a:tbl>
          </a:graphicData>
        </a:graphic>
      </p:graphicFrame>
    </p:spTree>
    <p:extLst>
      <p:ext uri="{BB962C8B-B14F-4D97-AF65-F5344CB8AC3E}">
        <p14:creationId xmlns:p14="http://schemas.microsoft.com/office/powerpoint/2010/main" val="8782385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Firebase </a:t>
            </a:r>
            <a:r>
              <a:rPr lang="en-US" altLang="zh-CN" dirty="0"/>
              <a:t>Authentication</a:t>
            </a:r>
            <a:endParaRPr kumimoji="1" lang="zh-CN" altLang="en-US" dirty="0"/>
          </a:p>
        </p:txBody>
      </p:sp>
      <p:sp>
        <p:nvSpPr>
          <p:cNvPr id="3" name="内容占位符 2"/>
          <p:cNvSpPr>
            <a:spLocks noGrp="1"/>
          </p:cNvSpPr>
          <p:nvPr>
            <p:ph idx="1"/>
          </p:nvPr>
        </p:nvSpPr>
        <p:spPr/>
        <p:txBody>
          <a:bodyPr/>
          <a:lstStyle/>
          <a:p>
            <a:r>
              <a:rPr lang="zh-CN" altLang="en-US" dirty="0"/>
              <a:t>大多数应用都需要了解用户的身份。知道用户的身份可以让应用将用户数据安全地保存在云中并跨所有用户设备提供相同的个性化体验。</a:t>
            </a:r>
          </a:p>
          <a:p>
            <a:r>
              <a:rPr lang="en-US" altLang="zh-CN" dirty="0"/>
              <a:t>Firebase Authentication </a:t>
            </a:r>
            <a:r>
              <a:rPr lang="zh-CN" altLang="en-US" dirty="0"/>
              <a:t>提供后端服务、易用 </a:t>
            </a:r>
            <a:r>
              <a:rPr lang="en-US" altLang="zh-CN" dirty="0"/>
              <a:t>SDK </a:t>
            </a:r>
            <a:r>
              <a:rPr lang="zh-CN" altLang="en-US" dirty="0"/>
              <a:t>和现成 </a:t>
            </a:r>
            <a:r>
              <a:rPr lang="en-US" altLang="zh-CN" dirty="0"/>
              <a:t>UI </a:t>
            </a:r>
            <a:r>
              <a:rPr lang="zh-CN" altLang="en-US" dirty="0"/>
              <a:t>库来向应用验证用户的身份。它支持使用密码、深受欢迎的联合用户身份提供商（如 </a:t>
            </a:r>
            <a:r>
              <a:rPr lang="en-US" altLang="zh-CN" dirty="0"/>
              <a:t>Google</a:t>
            </a:r>
            <a:r>
              <a:rPr lang="zh-CN" altLang="en-US" dirty="0"/>
              <a:t>、</a:t>
            </a:r>
            <a:r>
              <a:rPr lang="en-US" altLang="zh-CN" dirty="0"/>
              <a:t>Facebook </a:t>
            </a:r>
            <a:r>
              <a:rPr lang="zh-CN" altLang="en-US" dirty="0"/>
              <a:t>和 </a:t>
            </a:r>
            <a:r>
              <a:rPr lang="en-US" altLang="zh-CN" dirty="0"/>
              <a:t>Twitter</a:t>
            </a:r>
            <a:r>
              <a:rPr lang="zh-CN" altLang="en-US" dirty="0"/>
              <a:t>）等方法进行身份验证。</a:t>
            </a:r>
          </a:p>
          <a:p>
            <a:r>
              <a:rPr lang="en-US" altLang="zh-CN" dirty="0"/>
              <a:t>Firebase Authentication </a:t>
            </a:r>
            <a:r>
              <a:rPr lang="zh-CN" altLang="en-US" dirty="0"/>
              <a:t>与其他 </a:t>
            </a:r>
            <a:r>
              <a:rPr lang="en-US" altLang="zh-CN" dirty="0"/>
              <a:t>Firebase </a:t>
            </a:r>
            <a:r>
              <a:rPr lang="zh-CN" altLang="en-US" dirty="0"/>
              <a:t>服务紧密集成，充分利用了行业标准（如 </a:t>
            </a:r>
            <a:r>
              <a:rPr lang="en-US" altLang="zh-CN" dirty="0"/>
              <a:t>OAuth 2.0 </a:t>
            </a:r>
            <a:r>
              <a:rPr lang="zh-CN" altLang="en-US" dirty="0"/>
              <a:t>和 </a:t>
            </a:r>
            <a:r>
              <a:rPr lang="en-US" altLang="zh-CN" dirty="0"/>
              <a:t>OpenID Connect</a:t>
            </a:r>
            <a:r>
              <a:rPr lang="zh-CN" altLang="en-US" dirty="0"/>
              <a:t>），所以可与您的自定义后端轻松集成。</a:t>
            </a:r>
          </a:p>
          <a:p>
            <a:endParaRPr kumimoji="1" lang="zh-CN" altLang="en-US" dirty="0"/>
          </a:p>
        </p:txBody>
      </p:sp>
      <p:pic>
        <p:nvPicPr>
          <p:cNvPr id="4" name="图片 3"/>
          <p:cNvPicPr>
            <a:picLocks noChangeAspect="1"/>
          </p:cNvPicPr>
          <p:nvPr/>
        </p:nvPicPr>
        <p:blipFill>
          <a:blip r:embed="rId2"/>
          <a:stretch>
            <a:fillRect/>
          </a:stretch>
        </p:blipFill>
        <p:spPr>
          <a:xfrm>
            <a:off x="6538238" y="1002854"/>
            <a:ext cx="1270000" cy="279400"/>
          </a:xfrm>
          <a:prstGeom prst="rect">
            <a:avLst/>
          </a:prstGeom>
        </p:spPr>
      </p:pic>
    </p:spTree>
    <p:extLst>
      <p:ext uri="{BB962C8B-B14F-4D97-AF65-F5344CB8AC3E}">
        <p14:creationId xmlns:p14="http://schemas.microsoft.com/office/powerpoint/2010/main" val="17593777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主要</a:t>
            </a:r>
            <a:r>
              <a:rPr lang="zh-CN" altLang="en-US" dirty="0" smtClean="0"/>
              <a:t>功能</a:t>
            </a:r>
            <a:endParaRPr kumimoji="1" lang="zh-CN" altLang="en-US" dirty="0"/>
          </a:p>
        </p:txBody>
      </p:sp>
      <p:sp>
        <p:nvSpPr>
          <p:cNvPr id="3" name="内容占位符 2"/>
          <p:cNvSpPr>
            <a:spLocks noGrp="1"/>
          </p:cNvSpPr>
          <p:nvPr>
            <p:ph idx="1"/>
          </p:nvPr>
        </p:nvSpPr>
        <p:spPr>
          <a:xfrm>
            <a:off x="838200" y="1825625"/>
            <a:ext cx="10515600" cy="1443668"/>
          </a:xfrm>
        </p:spPr>
        <p:txBody>
          <a:bodyPr/>
          <a:lstStyle/>
          <a:p>
            <a:r>
              <a:rPr lang="zh-CN" altLang="en-US" dirty="0"/>
              <a:t>您可以使用 </a:t>
            </a:r>
            <a:r>
              <a:rPr lang="en-US" altLang="zh-CN" dirty="0" err="1"/>
              <a:t>FirebaseUI</a:t>
            </a:r>
            <a:r>
              <a:rPr lang="en-US" altLang="zh-CN" dirty="0"/>
              <a:t> </a:t>
            </a:r>
            <a:r>
              <a:rPr lang="zh-CN" altLang="en-US" dirty="0"/>
              <a:t>作为一种完整访客身份验证解决方案，或使用 </a:t>
            </a:r>
            <a:r>
              <a:rPr lang="en-US" altLang="zh-CN" dirty="0"/>
              <a:t>Firebase Authentication SDK </a:t>
            </a:r>
            <a:r>
              <a:rPr lang="zh-CN" altLang="en-US" dirty="0"/>
              <a:t>手动将一种或几种登录方法集成到您的应用中，让用户登录您的 </a:t>
            </a:r>
            <a:r>
              <a:rPr lang="en-US" altLang="zh-CN" dirty="0" smtClean="0"/>
              <a:t>Firebase </a:t>
            </a:r>
            <a:r>
              <a:rPr lang="zh-CN" altLang="en-US" dirty="0"/>
              <a:t>应用</a:t>
            </a:r>
            <a:r>
              <a:rPr lang="zh-CN" altLang="en-US" dirty="0" smtClean="0"/>
              <a:t>。</a:t>
            </a:r>
            <a:endParaRPr lang="en-US" altLang="zh-CN" dirty="0" smtClean="0"/>
          </a:p>
          <a:p>
            <a:endParaRPr kumimoji="1" lang="zh-CN" altLang="en-US" dirty="0"/>
          </a:p>
        </p:txBody>
      </p:sp>
    </p:spTree>
    <p:extLst>
      <p:ext uri="{BB962C8B-B14F-4D97-AF65-F5344CB8AC3E}">
        <p14:creationId xmlns:p14="http://schemas.microsoft.com/office/powerpoint/2010/main" val="3900985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内容占位符 3"/>
          <p:cNvGraphicFramePr>
            <a:graphicFrameLocks/>
          </p:cNvGraphicFramePr>
          <p:nvPr>
            <p:extLst>
              <p:ext uri="{D42A27DB-BD31-4B8C-83A1-F6EECF244321}">
                <p14:modId xmlns:p14="http://schemas.microsoft.com/office/powerpoint/2010/main" val="1988532419"/>
              </p:ext>
            </p:extLst>
          </p:nvPr>
        </p:nvGraphicFramePr>
        <p:xfrm>
          <a:off x="788093" y="573023"/>
          <a:ext cx="10515602" cy="5120208"/>
        </p:xfrm>
        <a:graphic>
          <a:graphicData uri="http://schemas.openxmlformats.org/drawingml/2006/table">
            <a:tbl>
              <a:tblPr/>
              <a:tblGrid>
                <a:gridCol w="5257801"/>
                <a:gridCol w="5257801"/>
              </a:tblGrid>
              <a:tr h="1055728">
                <a:tc>
                  <a:txBody>
                    <a:bodyPr/>
                    <a:lstStyle/>
                    <a:p>
                      <a:pPr algn="l" fontAlgn="ctr"/>
                      <a:r>
                        <a:rPr lang="en-US" altLang="zh-CN" sz="1800" b="0" i="0" kern="1200" dirty="0" err="1" smtClean="0">
                          <a:solidFill>
                            <a:schemeClr val="tx1"/>
                          </a:solidFill>
                          <a:effectLst/>
                          <a:latin typeface="+mn-lt"/>
                          <a:ea typeface="+mn-ea"/>
                          <a:cs typeface="+mn-cs"/>
                        </a:rPr>
                        <a:t>FirebaseUI</a:t>
                      </a:r>
                      <a:r>
                        <a:rPr lang="zh-CN" altLang="en-US" sz="1800" b="0" i="0" kern="1200" dirty="0" smtClean="0">
                          <a:solidFill>
                            <a:schemeClr val="tx1"/>
                          </a:solidFill>
                          <a:effectLst/>
                          <a:latin typeface="+mn-lt"/>
                          <a:ea typeface="+mn-ea"/>
                          <a:cs typeface="+mn-cs"/>
                        </a:rPr>
                        <a:t>（测试版）</a:t>
                      </a:r>
                      <a:endParaRPr lang="en-US" altLang="zh-CN" sz="1600" b="0" i="0" dirty="0">
                        <a:solidFill>
                          <a:srgbClr val="212121"/>
                        </a:solidFill>
                        <a:effectLst/>
                        <a:latin typeface="Roboto-Medium" charset="0"/>
                      </a:endParaRPr>
                    </a:p>
                  </a:txBody>
                  <a:tcPr marL="259008" marR="259008" marT="259008" marB="259008" anchor="ctr">
                    <a:lnL>
                      <a:noFill/>
                    </a:lnL>
                    <a:lnR>
                      <a:noFill/>
                    </a:lnR>
                    <a:lnT>
                      <a:noFill/>
                    </a:lnT>
                    <a:lnB w="12700" cap="flat" cmpd="sng" algn="ctr">
                      <a:solidFill>
                        <a:srgbClr val="CFD8DC"/>
                      </a:solidFill>
                      <a:prstDash val="solid"/>
                      <a:round/>
                      <a:headEnd type="none" w="med" len="med"/>
                      <a:tailEnd type="none" w="med" len="med"/>
                    </a:lnB>
                    <a:noFill/>
                  </a:tcPr>
                </a:tc>
                <a:tc>
                  <a:txBody>
                    <a:bodyPr/>
                    <a:lstStyle/>
                    <a:p>
                      <a:r>
                        <a:rPr lang="zh-CN" altLang="en-US" sz="1800" b="0" i="0" kern="1200" dirty="0" smtClean="0">
                          <a:solidFill>
                            <a:schemeClr val="tx1"/>
                          </a:solidFill>
                          <a:effectLst/>
                          <a:latin typeface="+mn-lt"/>
                          <a:ea typeface="+mn-ea"/>
                          <a:cs typeface="+mn-cs"/>
                        </a:rPr>
                        <a:t>轻松向您的应用添加完整登录系统。</a:t>
                      </a:r>
                      <a:r>
                        <a:rPr lang="en-US" altLang="zh-CN" sz="1800" b="0" i="0" kern="1200" dirty="0" err="1" smtClean="0">
                          <a:solidFill>
                            <a:schemeClr val="tx1"/>
                          </a:solidFill>
                          <a:effectLst/>
                          <a:latin typeface="+mn-lt"/>
                          <a:ea typeface="+mn-ea"/>
                          <a:cs typeface="+mn-cs"/>
                        </a:rPr>
                        <a:t>FirebaseUI</a:t>
                      </a:r>
                      <a:r>
                        <a:rPr lang="en-US" altLang="zh-CN" sz="1800" b="0" i="0" kern="1200" dirty="0" smtClean="0">
                          <a:solidFill>
                            <a:schemeClr val="tx1"/>
                          </a:solidFill>
                          <a:effectLst/>
                          <a:latin typeface="+mn-lt"/>
                          <a:ea typeface="+mn-ea"/>
                          <a:cs typeface="+mn-cs"/>
                        </a:rPr>
                        <a:t> </a:t>
                      </a:r>
                      <a:r>
                        <a:rPr lang="zh-CN" altLang="en-US" sz="1800" b="0" i="0" kern="1200" dirty="0" smtClean="0">
                          <a:solidFill>
                            <a:schemeClr val="tx1"/>
                          </a:solidFill>
                          <a:effectLst/>
                          <a:latin typeface="+mn-lt"/>
                          <a:ea typeface="+mn-ea"/>
                          <a:cs typeface="+mn-cs"/>
                        </a:rPr>
                        <a:t>提供可处理 </a:t>
                      </a:r>
                      <a:r>
                        <a:rPr lang="en-US" altLang="zh-CN" sz="1800" b="0" i="0" kern="1200" dirty="0" smtClean="0">
                          <a:solidFill>
                            <a:schemeClr val="tx1"/>
                          </a:solidFill>
                          <a:effectLst/>
                          <a:latin typeface="+mn-lt"/>
                          <a:ea typeface="+mn-ea"/>
                          <a:cs typeface="+mn-cs"/>
                        </a:rPr>
                        <a:t>UI </a:t>
                      </a:r>
                      <a:r>
                        <a:rPr lang="zh-CN" altLang="en-US" sz="1800" b="0" i="0" kern="1200" dirty="0" smtClean="0">
                          <a:solidFill>
                            <a:schemeClr val="tx1"/>
                          </a:solidFill>
                          <a:effectLst/>
                          <a:latin typeface="+mn-lt"/>
                          <a:ea typeface="+mn-ea"/>
                          <a:cs typeface="+mn-cs"/>
                        </a:rPr>
                        <a:t>流程的访客身份验证解决方案，以便用户使用电子邮件地址和密码、</a:t>
                      </a:r>
                      <a:r>
                        <a:rPr lang="en-US" altLang="zh-CN" sz="1800" b="0" i="0" kern="1200" dirty="0" smtClean="0">
                          <a:solidFill>
                            <a:schemeClr val="tx1"/>
                          </a:solidFill>
                          <a:effectLst/>
                          <a:latin typeface="+mn-lt"/>
                          <a:ea typeface="+mn-ea"/>
                          <a:cs typeface="+mn-cs"/>
                        </a:rPr>
                        <a:t>Google Sign-In </a:t>
                      </a:r>
                      <a:r>
                        <a:rPr lang="zh-CN" altLang="en-US" sz="1800" b="0" i="0" kern="1200" dirty="0" smtClean="0">
                          <a:solidFill>
                            <a:schemeClr val="tx1"/>
                          </a:solidFill>
                          <a:effectLst/>
                          <a:latin typeface="+mn-lt"/>
                          <a:ea typeface="+mn-ea"/>
                          <a:cs typeface="+mn-cs"/>
                        </a:rPr>
                        <a:t>以及 </a:t>
                      </a:r>
                      <a:r>
                        <a:rPr lang="en-US" altLang="zh-CN" sz="1800" b="0" i="0" kern="1200" dirty="0" smtClean="0">
                          <a:solidFill>
                            <a:schemeClr val="tx1"/>
                          </a:solidFill>
                          <a:effectLst/>
                          <a:latin typeface="+mn-lt"/>
                          <a:ea typeface="+mn-ea"/>
                          <a:cs typeface="+mn-cs"/>
                        </a:rPr>
                        <a:t>Facebook </a:t>
                      </a:r>
                      <a:r>
                        <a:rPr lang="zh-CN" altLang="en-US" sz="1800" b="0" i="0" kern="1200" dirty="0" smtClean="0">
                          <a:solidFill>
                            <a:schemeClr val="tx1"/>
                          </a:solidFill>
                          <a:effectLst/>
                          <a:latin typeface="+mn-lt"/>
                          <a:ea typeface="+mn-ea"/>
                          <a:cs typeface="+mn-cs"/>
                        </a:rPr>
                        <a:t>登录方法登录。</a:t>
                      </a:r>
                    </a:p>
                  </a:txBody>
                  <a:tcPr marL="259008" marR="259008" marT="259008" marB="259008">
                    <a:lnL>
                      <a:noFill/>
                    </a:lnL>
                    <a:lnR>
                      <a:noFill/>
                    </a:lnR>
                    <a:lnT>
                      <a:noFill/>
                    </a:lnT>
                    <a:lnB w="12700" cap="flat" cmpd="sng" algn="ctr">
                      <a:solidFill>
                        <a:srgbClr val="CFD8DC"/>
                      </a:solidFill>
                      <a:prstDash val="solid"/>
                      <a:round/>
                      <a:headEnd type="none" w="med" len="med"/>
                      <a:tailEnd type="none" w="med" len="med"/>
                    </a:lnB>
                    <a:noFill/>
                  </a:tcPr>
                </a:tc>
              </a:tr>
              <a:tr h="1235019">
                <a:tc>
                  <a:txBody>
                    <a:bodyPr/>
                    <a:lstStyle/>
                    <a:p>
                      <a:pPr algn="l" fontAlgn="ctr"/>
                      <a:r>
                        <a:rPr lang="zh-CN" altLang="en-US" sz="1800" b="0" i="0" kern="1200" dirty="0" smtClean="0">
                          <a:solidFill>
                            <a:schemeClr val="tx1"/>
                          </a:solidFill>
                          <a:effectLst/>
                          <a:latin typeface="+mn-lt"/>
                          <a:ea typeface="+mn-ea"/>
                          <a:cs typeface="+mn-cs"/>
                        </a:rPr>
                        <a:t>基于电子邮件与密码的身份验证</a:t>
                      </a:r>
                      <a:endParaRPr lang="zh-CN" altLang="en-US" sz="1600" b="0" i="0" dirty="0">
                        <a:solidFill>
                          <a:srgbClr val="212121"/>
                        </a:solidFill>
                        <a:effectLst/>
                        <a:latin typeface="Roboto-Medium" charset="0"/>
                      </a:endParaRPr>
                    </a:p>
                  </a:txBody>
                  <a:tcPr marL="259008" marR="259008" marT="259008" marB="259008"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zh-CN" altLang="en-US" sz="1800" b="0" i="0" kern="1200" dirty="0" smtClean="0">
                          <a:solidFill>
                            <a:schemeClr val="tx1"/>
                          </a:solidFill>
                          <a:effectLst/>
                          <a:latin typeface="+mn-lt"/>
                          <a:ea typeface="+mn-ea"/>
                          <a:cs typeface="+mn-cs"/>
                        </a:rPr>
                        <a:t>使用电子邮件地址与密码对用户进行身份验证。 </a:t>
                      </a:r>
                      <a:r>
                        <a:rPr lang="en-US" altLang="zh-CN" sz="1800" b="0" i="0" kern="1200" dirty="0" smtClean="0">
                          <a:solidFill>
                            <a:schemeClr val="tx1"/>
                          </a:solidFill>
                          <a:effectLst/>
                          <a:latin typeface="+mn-lt"/>
                          <a:ea typeface="+mn-ea"/>
                          <a:cs typeface="+mn-cs"/>
                        </a:rPr>
                        <a:t>Firebase Authentication SDK </a:t>
                      </a:r>
                      <a:r>
                        <a:rPr lang="zh-CN" altLang="en-US" sz="1800" b="0" i="0" kern="1200" dirty="0" smtClean="0">
                          <a:solidFill>
                            <a:schemeClr val="tx1"/>
                          </a:solidFill>
                          <a:effectLst/>
                          <a:latin typeface="+mn-lt"/>
                          <a:ea typeface="+mn-ea"/>
                          <a:cs typeface="+mn-cs"/>
                        </a:rPr>
                        <a:t>提供对使用电子邮件地址和密码登录的用户进行控制和管理的方法。 </a:t>
                      </a:r>
                      <a:r>
                        <a:rPr lang="en-US" altLang="zh-CN" sz="1800" b="0" i="0" kern="1200" dirty="0" smtClean="0">
                          <a:solidFill>
                            <a:schemeClr val="tx1"/>
                          </a:solidFill>
                          <a:effectLst/>
                          <a:latin typeface="+mn-lt"/>
                          <a:ea typeface="+mn-ea"/>
                          <a:cs typeface="+mn-cs"/>
                        </a:rPr>
                        <a:t>Firebase Authentication </a:t>
                      </a:r>
                      <a:r>
                        <a:rPr lang="zh-CN" altLang="en-US" sz="1800" b="0" i="0" kern="1200" dirty="0" smtClean="0">
                          <a:solidFill>
                            <a:schemeClr val="tx1"/>
                          </a:solidFill>
                          <a:effectLst/>
                          <a:latin typeface="+mn-lt"/>
                          <a:ea typeface="+mn-ea"/>
                          <a:cs typeface="+mn-cs"/>
                        </a:rPr>
                        <a:t>也处理重设密码电子邮件的发送。</a:t>
                      </a:r>
                      <a:endParaRPr lang="zh-CN" altLang="en-US" sz="1600" b="0" i="0" dirty="0">
                        <a:effectLst/>
                        <a:latin typeface="Roboto-Regular" charset="0"/>
                      </a:endParaRPr>
                    </a:p>
                  </a:txBody>
                  <a:tcPr marL="259008" marR="259008" marT="259008" marB="259008">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1055728">
                <a:tc>
                  <a:txBody>
                    <a:bodyPr/>
                    <a:lstStyle/>
                    <a:p>
                      <a:pPr algn="l" fontAlgn="ctr"/>
                      <a:r>
                        <a:rPr lang="zh-CN" altLang="en-US" sz="1800" b="0" i="0" kern="1200" dirty="0" smtClean="0">
                          <a:solidFill>
                            <a:schemeClr val="tx1"/>
                          </a:solidFill>
                          <a:effectLst/>
                          <a:latin typeface="+mn-lt"/>
                          <a:ea typeface="+mn-ea"/>
                          <a:cs typeface="+mn-cs"/>
                        </a:rPr>
                        <a:t>联合用户身份提供商集成</a:t>
                      </a:r>
                      <a:endParaRPr lang="zh-CN" altLang="en-US" sz="1600" b="0" i="0" dirty="0">
                        <a:solidFill>
                          <a:srgbClr val="212121"/>
                        </a:solidFill>
                        <a:effectLst/>
                        <a:latin typeface="Roboto-Medium" charset="0"/>
                      </a:endParaRPr>
                    </a:p>
                  </a:txBody>
                  <a:tcPr marL="259008" marR="259008" marT="259008" marB="259008"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zh-CN" altLang="en-US" sz="1800" b="0" i="0" kern="1200" dirty="0" smtClean="0">
                          <a:solidFill>
                            <a:schemeClr val="tx1"/>
                          </a:solidFill>
                          <a:effectLst/>
                          <a:latin typeface="+mn-lt"/>
                          <a:ea typeface="+mn-ea"/>
                          <a:cs typeface="+mn-cs"/>
                        </a:rPr>
                        <a:t>通过集成联合用户身份提供商来对用户进行身份验证。 </a:t>
                      </a:r>
                      <a:r>
                        <a:rPr lang="en-US" altLang="zh-CN" sz="1800" b="0" i="0" kern="1200" dirty="0" smtClean="0">
                          <a:solidFill>
                            <a:schemeClr val="tx1"/>
                          </a:solidFill>
                          <a:effectLst/>
                          <a:latin typeface="+mn-lt"/>
                          <a:ea typeface="+mn-ea"/>
                          <a:cs typeface="+mn-cs"/>
                        </a:rPr>
                        <a:t>Firebase Authentication SDK </a:t>
                      </a:r>
                      <a:r>
                        <a:rPr lang="zh-CN" altLang="en-US" sz="1800" b="0" i="0" kern="1200" dirty="0" smtClean="0">
                          <a:solidFill>
                            <a:schemeClr val="tx1"/>
                          </a:solidFill>
                          <a:effectLst/>
                          <a:latin typeface="+mn-lt"/>
                          <a:ea typeface="+mn-ea"/>
                          <a:cs typeface="+mn-cs"/>
                        </a:rPr>
                        <a:t>提供允许用户以自己的 </a:t>
                      </a:r>
                      <a:r>
                        <a:rPr lang="en-US" altLang="zh-CN" sz="1800" b="0" i="0" kern="1200" dirty="0" smtClean="0">
                          <a:solidFill>
                            <a:schemeClr val="tx1"/>
                          </a:solidFill>
                          <a:effectLst/>
                          <a:latin typeface="+mn-lt"/>
                          <a:ea typeface="+mn-ea"/>
                          <a:cs typeface="+mn-cs"/>
                        </a:rPr>
                        <a:t>Google</a:t>
                      </a:r>
                      <a:r>
                        <a:rPr lang="zh-CN" altLang="en-US" sz="1800" b="0" i="0" kern="1200" dirty="0" smtClean="0">
                          <a:solidFill>
                            <a:schemeClr val="tx1"/>
                          </a:solidFill>
                          <a:effectLst/>
                          <a:latin typeface="+mn-lt"/>
                          <a:ea typeface="+mn-ea"/>
                          <a:cs typeface="+mn-cs"/>
                        </a:rPr>
                        <a:t>、</a:t>
                      </a:r>
                      <a:r>
                        <a:rPr lang="en-US" altLang="zh-CN" sz="1800" b="0" i="0" kern="1200" dirty="0" smtClean="0">
                          <a:solidFill>
                            <a:schemeClr val="tx1"/>
                          </a:solidFill>
                          <a:effectLst/>
                          <a:latin typeface="+mn-lt"/>
                          <a:ea typeface="+mn-ea"/>
                          <a:cs typeface="+mn-cs"/>
                        </a:rPr>
                        <a:t>Facebook</a:t>
                      </a:r>
                      <a:r>
                        <a:rPr lang="zh-CN" altLang="en-US" sz="1800" b="0" i="0" kern="1200" dirty="0" smtClean="0">
                          <a:solidFill>
                            <a:schemeClr val="tx1"/>
                          </a:solidFill>
                          <a:effectLst/>
                          <a:latin typeface="+mn-lt"/>
                          <a:ea typeface="+mn-ea"/>
                          <a:cs typeface="+mn-cs"/>
                        </a:rPr>
                        <a:t>、</a:t>
                      </a:r>
                      <a:r>
                        <a:rPr lang="en-US" altLang="zh-CN" sz="1800" b="0" i="0" kern="1200" dirty="0" smtClean="0">
                          <a:solidFill>
                            <a:schemeClr val="tx1"/>
                          </a:solidFill>
                          <a:effectLst/>
                          <a:latin typeface="+mn-lt"/>
                          <a:ea typeface="+mn-ea"/>
                          <a:cs typeface="+mn-cs"/>
                        </a:rPr>
                        <a:t>Twitter </a:t>
                      </a:r>
                      <a:r>
                        <a:rPr lang="zh-CN" altLang="en-US" sz="1800" b="0" i="0" kern="1200" dirty="0" smtClean="0">
                          <a:solidFill>
                            <a:schemeClr val="tx1"/>
                          </a:solidFill>
                          <a:effectLst/>
                          <a:latin typeface="+mn-lt"/>
                          <a:ea typeface="+mn-ea"/>
                          <a:cs typeface="+mn-cs"/>
                        </a:rPr>
                        <a:t>和 </a:t>
                      </a:r>
                      <a:r>
                        <a:rPr lang="en-US" altLang="zh-CN" sz="1800" b="0" i="0" kern="1200" dirty="0" smtClean="0">
                          <a:solidFill>
                            <a:schemeClr val="tx1"/>
                          </a:solidFill>
                          <a:effectLst/>
                          <a:latin typeface="+mn-lt"/>
                          <a:ea typeface="+mn-ea"/>
                          <a:cs typeface="+mn-cs"/>
                        </a:rPr>
                        <a:t>GitHub </a:t>
                      </a:r>
                      <a:r>
                        <a:rPr lang="zh-CN" altLang="en-US" sz="1800" b="0" i="0" kern="1200" dirty="0" smtClean="0">
                          <a:solidFill>
                            <a:schemeClr val="tx1"/>
                          </a:solidFill>
                          <a:effectLst/>
                          <a:latin typeface="+mn-lt"/>
                          <a:ea typeface="+mn-ea"/>
                          <a:cs typeface="+mn-cs"/>
                        </a:rPr>
                        <a:t>帐户登录的方法。</a:t>
                      </a:r>
                    </a:p>
                  </a:txBody>
                  <a:tcPr marL="259008" marR="259008" marT="259008" marB="259008">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bl>
          </a:graphicData>
        </a:graphic>
      </p:graphicFrame>
    </p:spTree>
    <p:extLst>
      <p:ext uri="{BB962C8B-B14F-4D97-AF65-F5344CB8AC3E}">
        <p14:creationId xmlns:p14="http://schemas.microsoft.com/office/powerpoint/2010/main" val="14162369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内容占位符 3"/>
          <p:cNvGraphicFramePr>
            <a:graphicFrameLocks noGrp="1"/>
          </p:cNvGraphicFramePr>
          <p:nvPr>
            <p:ph idx="1"/>
          </p:nvPr>
        </p:nvGraphicFramePr>
        <p:xfrm>
          <a:off x="838200" y="1825625"/>
          <a:ext cx="10515602" cy="2956272"/>
        </p:xfrm>
        <a:graphic>
          <a:graphicData uri="http://schemas.openxmlformats.org/drawingml/2006/table">
            <a:tbl>
              <a:tblPr/>
              <a:tblGrid>
                <a:gridCol w="5257801"/>
                <a:gridCol w="5257801"/>
              </a:tblGrid>
              <a:tr h="1049792">
                <a:tc>
                  <a:txBody>
                    <a:bodyPr/>
                    <a:lstStyle/>
                    <a:p>
                      <a:pPr algn="l" fontAlgn="ctr"/>
                      <a:r>
                        <a:rPr lang="zh-CN" altLang="en-US" sz="1800" b="0" i="0" kern="1200" dirty="0" smtClean="0">
                          <a:solidFill>
                            <a:schemeClr val="tx1"/>
                          </a:solidFill>
                          <a:effectLst/>
                          <a:latin typeface="+mn-lt"/>
                          <a:ea typeface="+mn-ea"/>
                          <a:cs typeface="+mn-cs"/>
                        </a:rPr>
                        <a:t>自定义身份验证系统集成</a:t>
                      </a:r>
                      <a:endParaRPr lang="zh-CN" altLang="en-US" sz="1600" b="0" i="0" dirty="0">
                        <a:solidFill>
                          <a:srgbClr val="212121"/>
                        </a:solidFill>
                        <a:effectLst/>
                        <a:latin typeface="Roboto-Medium" charset="0"/>
                      </a:endParaRPr>
                    </a:p>
                  </a:txBody>
                  <a:tcPr marL="259008" marR="259008" marT="259008" marB="259008"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zh-CN" altLang="en-US" sz="1800" b="0" i="0" kern="1200" dirty="0" smtClean="0">
                          <a:solidFill>
                            <a:schemeClr val="tx1"/>
                          </a:solidFill>
                          <a:effectLst/>
                          <a:latin typeface="+mn-lt"/>
                          <a:ea typeface="+mn-ea"/>
                          <a:cs typeface="+mn-cs"/>
                        </a:rPr>
                        <a:t>将您应用的现有登录系统连接到 </a:t>
                      </a:r>
                      <a:r>
                        <a:rPr lang="en-US" altLang="zh-CN" sz="1800" b="0" i="0" kern="1200" dirty="0" smtClean="0">
                          <a:solidFill>
                            <a:schemeClr val="tx1"/>
                          </a:solidFill>
                          <a:effectLst/>
                          <a:latin typeface="+mn-lt"/>
                          <a:ea typeface="+mn-ea"/>
                          <a:cs typeface="+mn-cs"/>
                        </a:rPr>
                        <a:t>Firebase Authentication SDK</a:t>
                      </a:r>
                      <a:r>
                        <a:rPr lang="zh-CN" altLang="en-US" sz="1800" b="0" i="0" kern="1200" dirty="0" smtClean="0">
                          <a:solidFill>
                            <a:schemeClr val="tx1"/>
                          </a:solidFill>
                          <a:effectLst/>
                          <a:latin typeface="+mn-lt"/>
                          <a:ea typeface="+mn-ea"/>
                          <a:cs typeface="+mn-cs"/>
                        </a:rPr>
                        <a:t>，获取对 </a:t>
                      </a:r>
                      <a:r>
                        <a:rPr lang="en-US" altLang="zh-CN" sz="1800" b="0" i="0" kern="1200" dirty="0" smtClean="0">
                          <a:solidFill>
                            <a:schemeClr val="tx1"/>
                          </a:solidFill>
                          <a:effectLst/>
                          <a:latin typeface="+mn-lt"/>
                          <a:ea typeface="+mn-ea"/>
                          <a:cs typeface="+mn-cs"/>
                        </a:rPr>
                        <a:t>Firebase </a:t>
                      </a:r>
                      <a:r>
                        <a:rPr lang="en-US" altLang="zh-CN" sz="1800" b="0" i="0" kern="1200" dirty="0" err="1" smtClean="0">
                          <a:solidFill>
                            <a:schemeClr val="tx1"/>
                          </a:solidFill>
                          <a:effectLst/>
                          <a:latin typeface="+mn-lt"/>
                          <a:ea typeface="+mn-ea"/>
                          <a:cs typeface="+mn-cs"/>
                        </a:rPr>
                        <a:t>Realtime</a:t>
                      </a:r>
                      <a:r>
                        <a:rPr lang="en-US" altLang="zh-CN" sz="1800" b="0" i="0" kern="1200" dirty="0" smtClean="0">
                          <a:solidFill>
                            <a:schemeClr val="tx1"/>
                          </a:solidFill>
                          <a:effectLst/>
                          <a:latin typeface="+mn-lt"/>
                          <a:ea typeface="+mn-ea"/>
                          <a:cs typeface="+mn-cs"/>
                        </a:rPr>
                        <a:t> Database </a:t>
                      </a:r>
                      <a:r>
                        <a:rPr lang="zh-CN" altLang="en-US" sz="1800" b="0" i="0" kern="1200" dirty="0" smtClean="0">
                          <a:solidFill>
                            <a:schemeClr val="tx1"/>
                          </a:solidFill>
                          <a:effectLst/>
                          <a:latin typeface="+mn-lt"/>
                          <a:ea typeface="+mn-ea"/>
                          <a:cs typeface="+mn-cs"/>
                        </a:rPr>
                        <a:t>和其他 </a:t>
                      </a:r>
                      <a:r>
                        <a:rPr lang="en-US" altLang="zh-CN" sz="1800" b="0" i="0" kern="1200" dirty="0" smtClean="0">
                          <a:solidFill>
                            <a:schemeClr val="tx1"/>
                          </a:solidFill>
                          <a:effectLst/>
                          <a:latin typeface="+mn-lt"/>
                          <a:ea typeface="+mn-ea"/>
                          <a:cs typeface="+mn-cs"/>
                        </a:rPr>
                        <a:t>Firebase </a:t>
                      </a:r>
                      <a:r>
                        <a:rPr lang="zh-CN" altLang="en-US" sz="1800" b="0" i="0" kern="1200" dirty="0" smtClean="0">
                          <a:solidFill>
                            <a:schemeClr val="tx1"/>
                          </a:solidFill>
                          <a:effectLst/>
                          <a:latin typeface="+mn-lt"/>
                          <a:ea typeface="+mn-ea"/>
                          <a:cs typeface="+mn-cs"/>
                        </a:rPr>
                        <a:t>服务的访问权。</a:t>
                      </a:r>
                      <a:endParaRPr lang="zh-CN" altLang="en-US" sz="1600" b="0" i="0" dirty="0">
                        <a:effectLst/>
                        <a:latin typeface="Roboto-Regular" charset="0"/>
                      </a:endParaRPr>
                    </a:p>
                  </a:txBody>
                  <a:tcPr marL="259008" marR="259008" marT="259008" marB="259008">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1055728">
                <a:tc>
                  <a:txBody>
                    <a:bodyPr/>
                    <a:lstStyle/>
                    <a:p>
                      <a:pPr algn="l" fontAlgn="ctr"/>
                      <a:r>
                        <a:rPr lang="zh-CN" altLang="en-US" sz="1800" b="0" i="0" kern="1200" dirty="0" smtClean="0">
                          <a:solidFill>
                            <a:schemeClr val="tx1"/>
                          </a:solidFill>
                          <a:effectLst/>
                          <a:latin typeface="+mn-lt"/>
                          <a:ea typeface="+mn-ea"/>
                          <a:cs typeface="+mn-cs"/>
                        </a:rPr>
                        <a:t>匿名身份验证</a:t>
                      </a:r>
                      <a:endParaRPr lang="zh-CN" altLang="en-US" sz="1600" b="0" i="0" dirty="0">
                        <a:solidFill>
                          <a:srgbClr val="212121"/>
                        </a:solidFill>
                        <a:effectLst/>
                        <a:latin typeface="Roboto-Medium" charset="0"/>
                      </a:endParaRPr>
                    </a:p>
                  </a:txBody>
                  <a:tcPr marL="259008" marR="259008" marT="259008" marB="259008" anchor="ctr">
                    <a:lnL>
                      <a:noFill/>
                    </a:lnL>
                    <a:lnR>
                      <a:noFill/>
                    </a:lnR>
                    <a:lnT w="12700" cap="flat" cmpd="sng" algn="ctr">
                      <a:solidFill>
                        <a:srgbClr val="CFD8DC"/>
                      </a:solidFill>
                      <a:prstDash val="solid"/>
                      <a:round/>
                      <a:headEnd type="none" w="med" len="med"/>
                      <a:tailEnd type="none" w="med" len="med"/>
                    </a:lnT>
                    <a:lnB>
                      <a:noFill/>
                    </a:lnB>
                    <a:noFill/>
                  </a:tcPr>
                </a:tc>
                <a:tc>
                  <a:txBody>
                    <a:bodyPr/>
                    <a:lstStyle/>
                    <a:p>
                      <a:pPr algn="l" fontAlgn="t"/>
                      <a:r>
                        <a:rPr lang="zh-CN" altLang="en-US" sz="1800" b="0" i="0" kern="1200" dirty="0" smtClean="0">
                          <a:solidFill>
                            <a:schemeClr val="tx1"/>
                          </a:solidFill>
                          <a:effectLst/>
                          <a:latin typeface="+mn-lt"/>
                          <a:ea typeface="+mn-ea"/>
                          <a:cs typeface="+mn-cs"/>
                        </a:rPr>
                        <a:t>通过创建临时匿名帐户，无需用户先登录，就可使用需要身份验证的 </a:t>
                      </a:r>
                      <a:r>
                        <a:rPr lang="en-US" altLang="zh-CN" sz="1800" b="0" i="0" kern="1200" dirty="0" smtClean="0">
                          <a:solidFill>
                            <a:schemeClr val="tx1"/>
                          </a:solidFill>
                          <a:effectLst/>
                          <a:latin typeface="+mn-lt"/>
                          <a:ea typeface="+mn-ea"/>
                          <a:cs typeface="+mn-cs"/>
                        </a:rPr>
                        <a:t>Firebase </a:t>
                      </a:r>
                      <a:r>
                        <a:rPr lang="zh-CN" altLang="en-US" sz="1800" b="0" i="0" kern="1200" dirty="0" smtClean="0">
                          <a:solidFill>
                            <a:schemeClr val="tx1"/>
                          </a:solidFill>
                          <a:effectLst/>
                          <a:latin typeface="+mn-lt"/>
                          <a:ea typeface="+mn-ea"/>
                          <a:cs typeface="+mn-cs"/>
                        </a:rPr>
                        <a:t>功能。 如果该用户以后选择注册，您可将该匿名帐户升级为正常帐户，使该用户能够从离开的位置继续。</a:t>
                      </a:r>
                      <a:endParaRPr lang="zh-CN" altLang="en-US" sz="1600" b="0" i="0" dirty="0">
                        <a:effectLst/>
                        <a:latin typeface="Roboto-Regular" charset="0"/>
                      </a:endParaRPr>
                    </a:p>
                  </a:txBody>
                  <a:tcPr marL="259008" marR="259008" marT="259008" marB="259008">
                    <a:lnL>
                      <a:noFill/>
                    </a:lnL>
                    <a:lnR>
                      <a:noFill/>
                    </a:lnR>
                    <a:lnT w="12700" cap="flat" cmpd="sng" algn="ctr">
                      <a:solidFill>
                        <a:srgbClr val="CFD8DC"/>
                      </a:solidFill>
                      <a:prstDash val="solid"/>
                      <a:round/>
                      <a:headEnd type="none" w="med" len="med"/>
                      <a:tailEnd type="none" w="med" len="med"/>
                    </a:lnT>
                    <a:lnB>
                      <a:noFill/>
                    </a:lnB>
                    <a:noFill/>
                  </a:tcPr>
                </a:tc>
              </a:tr>
            </a:tbl>
          </a:graphicData>
        </a:graphic>
      </p:graphicFrame>
    </p:spTree>
    <p:extLst>
      <p:ext uri="{BB962C8B-B14F-4D97-AF65-F5344CB8AC3E}">
        <p14:creationId xmlns:p14="http://schemas.microsoft.com/office/powerpoint/2010/main" val="20186758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如何</a:t>
            </a:r>
            <a:r>
              <a:rPr lang="zh-CN" altLang="en-US" dirty="0" smtClean="0"/>
              <a:t>工作</a:t>
            </a:r>
            <a:endParaRPr kumimoji="1" lang="zh-CN" altLang="en-US" dirty="0"/>
          </a:p>
        </p:txBody>
      </p:sp>
      <p:sp>
        <p:nvSpPr>
          <p:cNvPr id="3" name="内容占位符 2"/>
          <p:cNvSpPr>
            <a:spLocks noGrp="1"/>
          </p:cNvSpPr>
          <p:nvPr>
            <p:ph idx="1"/>
          </p:nvPr>
        </p:nvSpPr>
        <p:spPr>
          <a:xfrm>
            <a:off x="838200" y="1825625"/>
            <a:ext cx="10515600" cy="4838222"/>
          </a:xfrm>
        </p:spPr>
        <p:txBody>
          <a:bodyPr>
            <a:normAutofit/>
          </a:bodyPr>
          <a:lstStyle/>
          <a:p>
            <a:r>
              <a:rPr lang="zh-CN" altLang="en-US" sz="2400" dirty="0"/>
              <a:t>要使一个用户登录您的应用，您首先得从该用户获取身份验证凭据。 这些凭据可以是用户的电子邮件地址与密码，也可以是联合用户身份提供商生成的 </a:t>
            </a:r>
            <a:r>
              <a:rPr lang="en-US" altLang="zh-CN" sz="2400" dirty="0"/>
              <a:t>OAuth </a:t>
            </a:r>
            <a:r>
              <a:rPr lang="zh-CN" altLang="en-US" sz="2400" dirty="0"/>
              <a:t>令牌。</a:t>
            </a:r>
          </a:p>
          <a:p>
            <a:r>
              <a:rPr lang="zh-CN" altLang="en-US" sz="2400" dirty="0"/>
              <a:t>然后，您将这些凭据传递至 </a:t>
            </a:r>
            <a:r>
              <a:rPr lang="en-US" altLang="zh-CN" sz="2400" dirty="0"/>
              <a:t>Firebase Authentication SDK</a:t>
            </a:r>
            <a:r>
              <a:rPr lang="zh-CN" altLang="en-US" sz="2400" dirty="0"/>
              <a:t>。我们的后端服务之后就会验证这些凭据并将响应返回给客户端。</a:t>
            </a:r>
          </a:p>
          <a:p>
            <a:r>
              <a:rPr lang="zh-CN" altLang="en-US" sz="2400" dirty="0"/>
              <a:t>成功登录后，您就可以访问该用户的基本个人资料信息，并可控制该用户对其他 </a:t>
            </a:r>
            <a:r>
              <a:rPr lang="en-US" altLang="zh-CN" sz="2400" dirty="0"/>
              <a:t>Firebase </a:t>
            </a:r>
            <a:r>
              <a:rPr lang="zh-CN" altLang="en-US" sz="2400" dirty="0"/>
              <a:t>产品中存储的数据的访问权。您也可以使用提供的身份验证令牌在您的后端服务中验证用户的身份。</a:t>
            </a:r>
          </a:p>
          <a:p>
            <a:r>
              <a:rPr lang="zh-CN" altLang="en-US" sz="2400" dirty="0"/>
              <a:t>注：默认情况下，经过身份验证的用户可以向 </a:t>
            </a:r>
            <a:r>
              <a:rPr lang="en-US" altLang="zh-CN" sz="2400" dirty="0"/>
              <a:t>Firebase </a:t>
            </a:r>
            <a:r>
              <a:rPr lang="en-US" altLang="zh-CN" sz="2400" dirty="0" err="1"/>
              <a:t>Realtime</a:t>
            </a:r>
            <a:r>
              <a:rPr lang="en-US" altLang="zh-CN" sz="2400" dirty="0"/>
              <a:t> Database </a:t>
            </a:r>
            <a:r>
              <a:rPr lang="zh-CN" altLang="en-US" sz="2400" dirty="0"/>
              <a:t>和 </a:t>
            </a:r>
            <a:r>
              <a:rPr lang="en-US" altLang="zh-CN" sz="2400" dirty="0"/>
              <a:t>Firebase Storage </a:t>
            </a:r>
            <a:r>
              <a:rPr lang="zh-CN" altLang="en-US" sz="2400" dirty="0"/>
              <a:t>读取和写入数据。 您可以通过修改您的</a:t>
            </a:r>
            <a:r>
              <a:rPr lang="en-US" altLang="zh-CN" sz="2400" dirty="0"/>
              <a:t>Firebase Database Rules</a:t>
            </a:r>
            <a:r>
              <a:rPr lang="zh-CN" altLang="en-US" sz="2400" dirty="0"/>
              <a:t>和</a:t>
            </a:r>
            <a:r>
              <a:rPr lang="en-US" altLang="zh-CN" sz="2400" dirty="0"/>
              <a:t>Storage Security Rules</a:t>
            </a:r>
            <a:r>
              <a:rPr lang="zh-CN" altLang="en-US" sz="2400" dirty="0"/>
              <a:t>来控制这些用户的访问。</a:t>
            </a:r>
            <a:endParaRPr kumimoji="1" lang="zh-CN" altLang="en-US" dirty="0"/>
          </a:p>
        </p:txBody>
      </p:sp>
    </p:spTree>
    <p:extLst>
      <p:ext uri="{BB962C8B-B14F-4D97-AF65-F5344CB8AC3E}">
        <p14:creationId xmlns:p14="http://schemas.microsoft.com/office/powerpoint/2010/main" val="6622962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前世今生</a:t>
            </a:r>
            <a:endParaRPr kumimoji="1" lang="zh-CN" altLang="en-US" dirty="0"/>
          </a:p>
        </p:txBody>
      </p:sp>
      <p:sp>
        <p:nvSpPr>
          <p:cNvPr id="3" name="内容占位符 2"/>
          <p:cNvSpPr>
            <a:spLocks noGrp="1"/>
          </p:cNvSpPr>
          <p:nvPr>
            <p:ph idx="1"/>
          </p:nvPr>
        </p:nvSpPr>
        <p:spPr/>
        <p:txBody>
          <a:bodyPr/>
          <a:lstStyle/>
          <a:p>
            <a:r>
              <a:rPr kumimoji="1" lang="en-US" altLang="zh-CN" dirty="0" smtClean="0"/>
              <a:t>Firebase</a:t>
            </a:r>
            <a:r>
              <a:rPr lang="zh-CN" altLang="en-US" dirty="0"/>
              <a:t>创立于</a:t>
            </a:r>
            <a:r>
              <a:rPr lang="en-US" altLang="zh-CN" dirty="0"/>
              <a:t>2011</a:t>
            </a:r>
            <a:r>
              <a:rPr lang="zh-CN" altLang="en-US" dirty="0" smtClean="0"/>
              <a:t>年，</a:t>
            </a:r>
            <a:r>
              <a:rPr kumimoji="1" lang="zh-CN" altLang="en-US" dirty="0"/>
              <a:t>是</a:t>
            </a:r>
            <a:r>
              <a:rPr lang="zh-CN" altLang="en-US" dirty="0"/>
              <a:t>一家为用户提供轻便、低延迟的应用</a:t>
            </a:r>
            <a:r>
              <a:rPr lang="en-US" altLang="zh-CN" dirty="0"/>
              <a:t>API</a:t>
            </a:r>
            <a:r>
              <a:rPr lang="zh-CN" altLang="en-US" dirty="0"/>
              <a:t>开发服务的创业</a:t>
            </a:r>
            <a:r>
              <a:rPr lang="zh-CN" altLang="en-US" dirty="0" smtClean="0"/>
              <a:t>公司。其产品</a:t>
            </a:r>
            <a:r>
              <a:rPr lang="zh-CN" altLang="en-US" dirty="0"/>
              <a:t>可以方便工程师在移动应用和网站之间存储和同步数据</a:t>
            </a:r>
            <a:r>
              <a:rPr lang="zh-CN" altLang="en-US" dirty="0" smtClean="0"/>
              <a:t>。</a:t>
            </a:r>
            <a:endParaRPr lang="en-US" altLang="zh-CN" dirty="0" smtClean="0"/>
          </a:p>
          <a:p>
            <a:endParaRPr lang="en-US" altLang="zh-CN" dirty="0" smtClean="0"/>
          </a:p>
          <a:p>
            <a:r>
              <a:rPr lang="zh-CN" altLang="en-US" dirty="0" smtClean="0"/>
              <a:t>总部</a:t>
            </a:r>
            <a:r>
              <a:rPr lang="zh-CN" altLang="en-US" dirty="0"/>
              <a:t>位于旧</a:t>
            </a:r>
            <a:r>
              <a:rPr lang="zh-CN" altLang="en-US" dirty="0" smtClean="0"/>
              <a:t>金山，主要为</a:t>
            </a:r>
            <a:r>
              <a:rPr lang="zh-CN" altLang="en-US" dirty="0"/>
              <a:t>苹果</a:t>
            </a:r>
            <a:r>
              <a:rPr lang="en-US" altLang="zh-CN" dirty="0"/>
              <a:t>iPhone</a:t>
            </a:r>
            <a:r>
              <a:rPr lang="zh-CN" altLang="en-US" dirty="0"/>
              <a:t>和搭载谷歌</a:t>
            </a:r>
            <a:r>
              <a:rPr lang="en-US" altLang="zh-CN" dirty="0"/>
              <a:t>Android</a:t>
            </a:r>
            <a:r>
              <a:rPr lang="zh-CN" altLang="en-US" dirty="0"/>
              <a:t>系统的智能手机提供服务，它还可以简化离线应用的开发</a:t>
            </a:r>
            <a:r>
              <a:rPr lang="zh-CN" altLang="en-US" dirty="0" smtClean="0"/>
              <a:t>流程</a:t>
            </a:r>
            <a:endParaRPr lang="en-US" altLang="zh-CN" dirty="0" smtClean="0"/>
          </a:p>
          <a:p>
            <a:endParaRPr lang="en-US" altLang="zh-CN" dirty="0" smtClean="0"/>
          </a:p>
          <a:p>
            <a:r>
              <a:rPr kumimoji="1" lang="zh-CN" altLang="en-US" dirty="0" smtClean="0"/>
              <a:t>在</a:t>
            </a:r>
            <a:r>
              <a:rPr kumimoji="1" lang="en-US" altLang="zh-CN" dirty="0" smtClean="0"/>
              <a:t>2014</a:t>
            </a:r>
            <a:r>
              <a:rPr kumimoji="1" lang="zh-CN" altLang="en-US" dirty="0" smtClean="0"/>
              <a:t>年</a:t>
            </a:r>
            <a:r>
              <a:rPr kumimoji="1" lang="en-US" altLang="zh-CN" dirty="0" smtClean="0"/>
              <a:t>10</a:t>
            </a:r>
            <a:r>
              <a:rPr kumimoji="1" lang="zh-CN" altLang="en-US" dirty="0" smtClean="0"/>
              <a:t>月</a:t>
            </a:r>
            <a:r>
              <a:rPr lang="en-US" altLang="zh-CN" dirty="0" smtClean="0"/>
              <a:t>Google</a:t>
            </a:r>
            <a:r>
              <a:rPr lang="zh-CN" altLang="en-US" dirty="0" smtClean="0"/>
              <a:t>宣布收购</a:t>
            </a:r>
            <a:r>
              <a:rPr lang="en-US" altLang="zh-CN" dirty="0" smtClean="0"/>
              <a:t>Firebase</a:t>
            </a:r>
            <a:r>
              <a:rPr lang="zh-CN" altLang="en-US" dirty="0" smtClean="0"/>
              <a:t>，</a:t>
            </a:r>
            <a:r>
              <a:rPr lang="zh-CN" altLang="en-US" dirty="0"/>
              <a:t>所有成员都将加入</a:t>
            </a:r>
            <a:r>
              <a:rPr lang="en-US" altLang="zh-CN" dirty="0" smtClean="0"/>
              <a:t>Google</a:t>
            </a:r>
            <a:r>
              <a:rPr kumimoji="1" lang="zh-CN" altLang="en-US" dirty="0" smtClean="0"/>
              <a:t>。</a:t>
            </a:r>
            <a:r>
              <a:rPr lang="zh-CN" altLang="en-US" dirty="0" smtClean="0"/>
              <a:t>在被收购前已经</a:t>
            </a:r>
            <a:r>
              <a:rPr lang="zh-CN" altLang="en-US" dirty="0"/>
              <a:t>有</a:t>
            </a:r>
            <a:r>
              <a:rPr lang="en-US" altLang="zh-CN" dirty="0"/>
              <a:t>11</a:t>
            </a:r>
            <a:r>
              <a:rPr lang="zh-CN" altLang="en-US" dirty="0"/>
              <a:t>万开发人员正在使用这一平台。</a:t>
            </a:r>
            <a:endParaRPr kumimoji="1" lang="zh-CN" altLang="en-US" dirty="0"/>
          </a:p>
        </p:txBody>
      </p:sp>
    </p:spTree>
    <p:extLst>
      <p:ext uri="{BB962C8B-B14F-4D97-AF65-F5344CB8AC3E}">
        <p14:creationId xmlns:p14="http://schemas.microsoft.com/office/powerpoint/2010/main" val="213336128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实现</a:t>
            </a:r>
            <a:r>
              <a:rPr lang="zh-CN" altLang="en-US" dirty="0" smtClean="0"/>
              <a:t>路径</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1950646284"/>
              </p:ext>
            </p:extLst>
          </p:nvPr>
        </p:nvGraphicFramePr>
        <p:xfrm>
          <a:off x="838200" y="2344086"/>
          <a:ext cx="10515600" cy="3994671"/>
        </p:xfrm>
        <a:graphic>
          <a:graphicData uri="http://schemas.openxmlformats.org/drawingml/2006/table">
            <a:tbl>
              <a:tblPr/>
              <a:tblGrid>
                <a:gridCol w="5257800"/>
                <a:gridCol w="5257800"/>
              </a:tblGrid>
              <a:tr h="1599057">
                <a:tc>
                  <a:txBody>
                    <a:bodyPr/>
                    <a:lstStyle/>
                    <a:p>
                      <a:pPr algn="l" fontAlgn="ctr"/>
                      <a:r>
                        <a:rPr lang="zh-CN" altLang="en-US" sz="1600" b="0" i="0" dirty="0">
                          <a:solidFill>
                            <a:srgbClr val="212121"/>
                          </a:solidFill>
                          <a:effectLst/>
                          <a:latin typeface="Roboto-Medium" charset="0"/>
                        </a:rPr>
                        <a:t>设置登录方法</a:t>
                      </a:r>
                    </a:p>
                  </a:txBody>
                  <a:tcPr marL="237778" marR="237778" marT="237778" marB="237778"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zh-CN" altLang="en-US" sz="1600" b="0" i="0" dirty="0">
                          <a:effectLst/>
                          <a:latin typeface="Roboto-Regular" charset="0"/>
                        </a:rPr>
                        <a:t>对于电子邮件地址与密码登录和任何您想支持的联合用户身份提供商，在 </a:t>
                      </a:r>
                      <a:r>
                        <a:rPr lang="en-US" altLang="zh-CN" sz="1600" b="0" i="0" dirty="0">
                          <a:effectLst/>
                          <a:latin typeface="Roboto-Regular" charset="0"/>
                        </a:rPr>
                        <a:t>Firebase console </a:t>
                      </a:r>
                      <a:r>
                        <a:rPr lang="zh-CN" altLang="en-US" sz="1600" b="0" i="0" dirty="0">
                          <a:effectLst/>
                          <a:latin typeface="Roboto-Regular" charset="0"/>
                        </a:rPr>
                        <a:t>将其启用，完成身份提供商所需的配置，如设置您的 </a:t>
                      </a:r>
                      <a:r>
                        <a:rPr lang="en-US" altLang="zh-CN" sz="1600" b="0" i="0" dirty="0">
                          <a:effectLst/>
                          <a:latin typeface="Roboto-Regular" charset="0"/>
                        </a:rPr>
                        <a:t>OAuth </a:t>
                      </a:r>
                      <a:r>
                        <a:rPr lang="zh-CN" altLang="en-US" sz="1600" b="0" i="0" dirty="0">
                          <a:effectLst/>
                          <a:latin typeface="Roboto-Regular" charset="0"/>
                        </a:rPr>
                        <a:t>重定向网址。</a:t>
                      </a:r>
                    </a:p>
                  </a:txBody>
                  <a:tcPr marL="237778" marR="237778" marT="237778" marB="237778">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1278057">
                <a:tc>
                  <a:txBody>
                    <a:bodyPr/>
                    <a:lstStyle/>
                    <a:p>
                      <a:pPr algn="l" fontAlgn="ctr"/>
                      <a:r>
                        <a:rPr lang="zh-CN" altLang="en-US" sz="1600" b="0" i="0">
                          <a:solidFill>
                            <a:srgbClr val="212121"/>
                          </a:solidFill>
                          <a:effectLst/>
                          <a:latin typeface="Roboto-Medium" charset="0"/>
                        </a:rPr>
                        <a:t>自定义登录 </a:t>
                      </a:r>
                      <a:r>
                        <a:rPr lang="en-US" altLang="zh-CN" sz="1600" b="0" i="0">
                          <a:solidFill>
                            <a:srgbClr val="212121"/>
                          </a:solidFill>
                          <a:effectLst/>
                          <a:latin typeface="Roboto-Medium" charset="0"/>
                        </a:rPr>
                        <a:t>UI</a:t>
                      </a:r>
                    </a:p>
                  </a:txBody>
                  <a:tcPr marL="237778" marR="237778" marT="237778" marB="237778"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zh-CN" altLang="en-US" sz="1600" b="0" i="0">
                          <a:effectLst/>
                          <a:latin typeface="Roboto-Regular" charset="0"/>
                        </a:rPr>
                        <a:t>您可以通过设置 </a:t>
                      </a:r>
                      <a:r>
                        <a:rPr lang="en-US" altLang="zh-CN" sz="1600" b="0" i="0">
                          <a:effectLst/>
                          <a:latin typeface="Roboto-Regular" charset="0"/>
                        </a:rPr>
                        <a:t>FirebaseUI </a:t>
                      </a:r>
                      <a:r>
                        <a:rPr lang="zh-CN" altLang="en-US" sz="1600" b="0" i="0">
                          <a:effectLst/>
                          <a:latin typeface="Roboto-Regular" charset="0"/>
                        </a:rPr>
                        <a:t>选项自定义登录 </a:t>
                      </a:r>
                      <a:r>
                        <a:rPr lang="en-US" altLang="zh-CN" sz="1600" b="0" i="0">
                          <a:effectLst/>
                          <a:latin typeface="Roboto-Regular" charset="0"/>
                        </a:rPr>
                        <a:t>UI</a:t>
                      </a:r>
                      <a:r>
                        <a:rPr lang="zh-CN" altLang="en-US" sz="1600" b="0" i="0">
                          <a:effectLst/>
                          <a:latin typeface="Roboto-Regular" charset="0"/>
                        </a:rPr>
                        <a:t>，也可以复制 </a:t>
                      </a:r>
                      <a:r>
                        <a:rPr lang="en-US" altLang="zh-CN" sz="1600" b="0" i="0">
                          <a:effectLst/>
                          <a:latin typeface="Roboto-Regular" charset="0"/>
                        </a:rPr>
                        <a:t>GitHub </a:t>
                      </a:r>
                      <a:r>
                        <a:rPr lang="zh-CN" altLang="en-US" sz="1600" b="0" i="0">
                          <a:effectLst/>
                          <a:latin typeface="Roboto-Regular" charset="0"/>
                        </a:rPr>
                        <a:t>上的代码进一步自定义登录体验。</a:t>
                      </a:r>
                    </a:p>
                  </a:txBody>
                  <a:tcPr marL="237778" marR="237778" marT="237778" marB="237778">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1117557">
                <a:tc>
                  <a:txBody>
                    <a:bodyPr/>
                    <a:lstStyle/>
                    <a:p>
                      <a:pPr algn="l" fontAlgn="ctr"/>
                      <a:r>
                        <a:rPr lang="zh-CN" altLang="en-US" sz="1600" b="0" i="0" dirty="0">
                          <a:solidFill>
                            <a:srgbClr val="212121"/>
                          </a:solidFill>
                          <a:effectLst/>
                          <a:latin typeface="Roboto-Medium" charset="0"/>
                        </a:rPr>
                        <a:t>使用 </a:t>
                      </a:r>
                      <a:r>
                        <a:rPr lang="en-US" altLang="zh-CN" sz="1600" b="0" i="0" dirty="0" err="1">
                          <a:solidFill>
                            <a:srgbClr val="212121"/>
                          </a:solidFill>
                          <a:effectLst/>
                          <a:latin typeface="Roboto-Medium" charset="0"/>
                        </a:rPr>
                        <a:t>FirebaseUI</a:t>
                      </a:r>
                      <a:r>
                        <a:rPr lang="en-US" altLang="zh-CN" sz="1600" b="0" i="0" dirty="0">
                          <a:solidFill>
                            <a:srgbClr val="212121"/>
                          </a:solidFill>
                          <a:effectLst/>
                          <a:latin typeface="Roboto-Medium" charset="0"/>
                        </a:rPr>
                        <a:t> </a:t>
                      </a:r>
                      <a:r>
                        <a:rPr lang="zh-CN" altLang="en-US" sz="1600" b="0" i="0" dirty="0">
                          <a:solidFill>
                            <a:srgbClr val="212121"/>
                          </a:solidFill>
                          <a:effectLst/>
                          <a:latin typeface="Roboto-Medium" charset="0"/>
                        </a:rPr>
                        <a:t>执行登录流程</a:t>
                      </a:r>
                    </a:p>
                  </a:txBody>
                  <a:tcPr marL="237778" marR="237778" marT="237778" marB="237778" anchor="ctr">
                    <a:lnL>
                      <a:noFill/>
                    </a:lnL>
                    <a:lnR>
                      <a:noFill/>
                    </a:lnR>
                    <a:lnT w="12700" cap="flat" cmpd="sng" algn="ctr">
                      <a:solidFill>
                        <a:srgbClr val="CFD8DC"/>
                      </a:solidFill>
                      <a:prstDash val="solid"/>
                      <a:round/>
                      <a:headEnd type="none" w="med" len="med"/>
                      <a:tailEnd type="none" w="med" len="med"/>
                    </a:lnT>
                    <a:lnB>
                      <a:noFill/>
                    </a:lnB>
                    <a:noFill/>
                  </a:tcPr>
                </a:tc>
                <a:tc>
                  <a:txBody>
                    <a:bodyPr/>
                    <a:lstStyle/>
                    <a:p>
                      <a:pPr algn="l" fontAlgn="t"/>
                      <a:r>
                        <a:rPr lang="zh-CN" altLang="en-US" sz="1600" b="0" i="0" dirty="0">
                          <a:effectLst/>
                          <a:latin typeface="Roboto-Regular" charset="0"/>
                        </a:rPr>
                        <a:t>导入 </a:t>
                      </a:r>
                      <a:r>
                        <a:rPr lang="en-US" altLang="zh-CN" sz="1600" b="0" i="0" dirty="0" err="1">
                          <a:effectLst/>
                          <a:latin typeface="Roboto-Regular" charset="0"/>
                        </a:rPr>
                        <a:t>FirebaseUI</a:t>
                      </a:r>
                      <a:r>
                        <a:rPr lang="en-US" altLang="zh-CN" sz="1600" b="0" i="0" dirty="0">
                          <a:effectLst/>
                          <a:latin typeface="Roboto-Regular" charset="0"/>
                        </a:rPr>
                        <a:t> </a:t>
                      </a:r>
                      <a:r>
                        <a:rPr lang="zh-CN" altLang="en-US" sz="1600" b="0" i="0" dirty="0">
                          <a:effectLst/>
                          <a:latin typeface="Roboto-Regular" charset="0"/>
                        </a:rPr>
                        <a:t>库，指定您想支持的登录方法，然后开始 </a:t>
                      </a:r>
                      <a:r>
                        <a:rPr lang="en-US" altLang="zh-CN" sz="1600" b="0" i="0" dirty="0" err="1">
                          <a:effectLst/>
                          <a:latin typeface="Roboto-Regular" charset="0"/>
                        </a:rPr>
                        <a:t>FirebaseUI</a:t>
                      </a:r>
                      <a:r>
                        <a:rPr lang="en-US" altLang="zh-CN" sz="1600" b="0" i="0" dirty="0">
                          <a:effectLst/>
                          <a:latin typeface="Roboto-Regular" charset="0"/>
                        </a:rPr>
                        <a:t> </a:t>
                      </a:r>
                      <a:r>
                        <a:rPr lang="zh-CN" altLang="en-US" sz="1600" b="0" i="0" dirty="0">
                          <a:effectLst/>
                          <a:latin typeface="Roboto-Regular" charset="0"/>
                        </a:rPr>
                        <a:t>登录流程。</a:t>
                      </a:r>
                    </a:p>
                  </a:txBody>
                  <a:tcPr marL="237778" marR="237778" marT="237778" marB="237778">
                    <a:lnL>
                      <a:noFill/>
                    </a:lnL>
                    <a:lnR>
                      <a:noFill/>
                    </a:lnR>
                    <a:lnT w="12700" cap="flat" cmpd="sng" algn="ctr">
                      <a:solidFill>
                        <a:srgbClr val="CFD8DC"/>
                      </a:solidFill>
                      <a:prstDash val="solid"/>
                      <a:round/>
                      <a:headEnd type="none" w="med" len="med"/>
                      <a:tailEnd type="none" w="med" len="med"/>
                    </a:lnT>
                    <a:lnB>
                      <a:noFill/>
                    </a:lnB>
                    <a:noFill/>
                  </a:tcPr>
                </a:tc>
              </a:tr>
            </a:tbl>
          </a:graphicData>
        </a:graphic>
      </p:graphicFrame>
      <p:sp>
        <p:nvSpPr>
          <p:cNvPr id="5" name="矩形 4"/>
          <p:cNvSpPr/>
          <p:nvPr/>
        </p:nvSpPr>
        <p:spPr>
          <a:xfrm>
            <a:off x="838200" y="1648055"/>
            <a:ext cx="3930884" cy="369332"/>
          </a:xfrm>
          <a:prstGeom prst="rect">
            <a:avLst/>
          </a:prstGeom>
        </p:spPr>
        <p:txBody>
          <a:bodyPr wrap="none">
            <a:spAutoFit/>
          </a:bodyPr>
          <a:lstStyle/>
          <a:p>
            <a:r>
              <a:rPr lang="zh-CN" altLang="en-US" dirty="0">
                <a:latin typeface="Roboto" charset="0"/>
              </a:rPr>
              <a:t>使用 </a:t>
            </a:r>
            <a:r>
              <a:rPr lang="en-US" altLang="zh-CN" dirty="0" err="1">
                <a:latin typeface="Roboto" charset="0"/>
              </a:rPr>
              <a:t>FirebaseUI</a:t>
            </a:r>
            <a:r>
              <a:rPr lang="en-US" altLang="zh-CN" dirty="0">
                <a:latin typeface="Roboto" charset="0"/>
              </a:rPr>
              <a:t> </a:t>
            </a:r>
            <a:r>
              <a:rPr lang="zh-CN" altLang="en-US" dirty="0">
                <a:latin typeface="Roboto" charset="0"/>
              </a:rPr>
              <a:t>身份验证（测试版）</a:t>
            </a:r>
            <a:endParaRPr lang="zh-CN" altLang="en-US" dirty="0"/>
          </a:p>
        </p:txBody>
      </p:sp>
    </p:spTree>
    <p:extLst>
      <p:ext uri="{BB962C8B-B14F-4D97-AF65-F5344CB8AC3E}">
        <p14:creationId xmlns:p14="http://schemas.microsoft.com/office/powerpoint/2010/main" val="17127008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内容占位符 3"/>
          <p:cNvGraphicFramePr>
            <a:graphicFrameLocks noGrp="1"/>
          </p:cNvGraphicFramePr>
          <p:nvPr>
            <p:ph idx="1"/>
            <p:extLst>
              <p:ext uri="{D42A27DB-BD31-4B8C-83A1-F6EECF244321}">
                <p14:modId xmlns:p14="http://schemas.microsoft.com/office/powerpoint/2010/main" val="2016083558"/>
              </p:ext>
            </p:extLst>
          </p:nvPr>
        </p:nvGraphicFramePr>
        <p:xfrm>
          <a:off x="838199" y="1773305"/>
          <a:ext cx="10515600" cy="4351338"/>
        </p:xfrm>
        <a:graphic>
          <a:graphicData uri="http://schemas.openxmlformats.org/drawingml/2006/table">
            <a:tbl>
              <a:tblPr/>
              <a:tblGrid>
                <a:gridCol w="5257800"/>
                <a:gridCol w="5257800"/>
              </a:tblGrid>
              <a:tr h="1612273">
                <a:tc>
                  <a:txBody>
                    <a:bodyPr/>
                    <a:lstStyle/>
                    <a:p>
                      <a:pPr algn="l" fontAlgn="ctr"/>
                      <a:r>
                        <a:rPr lang="zh-CN" altLang="en-US" sz="1400" b="0" i="0">
                          <a:solidFill>
                            <a:srgbClr val="212121"/>
                          </a:solidFill>
                          <a:effectLst/>
                          <a:latin typeface="Roboto-Medium" charset="0"/>
                        </a:rPr>
                        <a:t>设置登录方法</a:t>
                      </a:r>
                    </a:p>
                  </a:txBody>
                  <a:tcPr marL="239743" marR="239743" marT="239743" marB="239743"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zh-CN" altLang="en-US" sz="1400" b="0" i="0">
                          <a:effectLst/>
                          <a:latin typeface="Roboto-Regular" charset="0"/>
                        </a:rPr>
                        <a:t>对于电子邮件地址与密码登录和任何您想支持的联合用户身份提供商，在 </a:t>
                      </a:r>
                      <a:r>
                        <a:rPr lang="en-US" altLang="zh-CN" sz="1400" b="0" i="0">
                          <a:effectLst/>
                          <a:latin typeface="Roboto-Regular" charset="0"/>
                        </a:rPr>
                        <a:t>Firebase console </a:t>
                      </a:r>
                      <a:r>
                        <a:rPr lang="zh-CN" altLang="en-US" sz="1400" b="0" i="0">
                          <a:effectLst/>
                          <a:latin typeface="Roboto-Regular" charset="0"/>
                        </a:rPr>
                        <a:t>将其启用，完成身份提供商所需的配置，如设置您的 </a:t>
                      </a:r>
                      <a:r>
                        <a:rPr lang="en-US" altLang="zh-CN" sz="1400" b="0" i="0">
                          <a:effectLst/>
                          <a:latin typeface="Roboto-Regular" charset="0"/>
                        </a:rPr>
                        <a:t>OAuth </a:t>
                      </a:r>
                      <a:r>
                        <a:rPr lang="zh-CN" altLang="en-US" sz="1400" b="0" i="0">
                          <a:effectLst/>
                          <a:latin typeface="Roboto-Regular" charset="0"/>
                        </a:rPr>
                        <a:t>重定向网址。</a:t>
                      </a:r>
                    </a:p>
                  </a:txBody>
                  <a:tcPr marL="239743" marR="239743" marT="239743" marB="239743">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1450446">
                <a:tc>
                  <a:txBody>
                    <a:bodyPr/>
                    <a:lstStyle/>
                    <a:p>
                      <a:pPr algn="l" fontAlgn="ctr"/>
                      <a:r>
                        <a:rPr lang="zh-CN" altLang="en-US" sz="1400" b="0" i="0" dirty="0">
                          <a:solidFill>
                            <a:srgbClr val="212121"/>
                          </a:solidFill>
                          <a:effectLst/>
                          <a:latin typeface="Roboto-Medium" charset="0"/>
                        </a:rPr>
                        <a:t>为您登录方法实现 </a:t>
                      </a:r>
                      <a:r>
                        <a:rPr lang="en-US" altLang="zh-CN" sz="1400" b="0" i="0" dirty="0">
                          <a:solidFill>
                            <a:srgbClr val="212121"/>
                          </a:solidFill>
                          <a:effectLst/>
                          <a:latin typeface="Roboto-Medium" charset="0"/>
                        </a:rPr>
                        <a:t>UI </a:t>
                      </a:r>
                      <a:r>
                        <a:rPr lang="zh-CN" altLang="en-US" sz="1400" b="0" i="0" dirty="0">
                          <a:solidFill>
                            <a:srgbClr val="212121"/>
                          </a:solidFill>
                          <a:effectLst/>
                          <a:latin typeface="Roboto-Medium" charset="0"/>
                        </a:rPr>
                        <a:t>流程</a:t>
                      </a:r>
                    </a:p>
                  </a:txBody>
                  <a:tcPr marL="239743" marR="239743" marT="239743" marB="239743"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zh-CN" altLang="en-US" sz="1400" b="0" i="0">
                          <a:effectLst/>
                          <a:latin typeface="Roboto-Regular" charset="0"/>
                        </a:rPr>
                        <a:t>对于电子邮件地址和密码登录，实现一个提示用户键入电子邮件地址和密码的流程。 对于联合登录，实现每个提供商所要求的流程。</a:t>
                      </a:r>
                    </a:p>
                  </a:txBody>
                  <a:tcPr marL="239743" marR="239743" marT="239743" marB="239743">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1288619">
                <a:tc>
                  <a:txBody>
                    <a:bodyPr/>
                    <a:lstStyle/>
                    <a:p>
                      <a:pPr algn="l" fontAlgn="ctr"/>
                      <a:r>
                        <a:rPr lang="en-US" sz="1400" b="0" i="0">
                          <a:solidFill>
                            <a:srgbClr val="212121"/>
                          </a:solidFill>
                          <a:effectLst/>
                          <a:latin typeface="Roboto-Medium" charset="0"/>
                        </a:rPr>
                        <a:t>将用户的凭据传递至 Firebase Authentication SDK</a:t>
                      </a:r>
                    </a:p>
                  </a:txBody>
                  <a:tcPr marL="239743" marR="239743" marT="239743" marB="239743" anchor="ctr">
                    <a:lnL>
                      <a:noFill/>
                    </a:lnL>
                    <a:lnR>
                      <a:noFill/>
                    </a:lnR>
                    <a:lnT w="12700" cap="flat" cmpd="sng" algn="ctr">
                      <a:solidFill>
                        <a:srgbClr val="CFD8DC"/>
                      </a:solidFill>
                      <a:prstDash val="solid"/>
                      <a:round/>
                      <a:headEnd type="none" w="med" len="med"/>
                      <a:tailEnd type="none" w="med" len="med"/>
                    </a:lnT>
                    <a:lnB>
                      <a:noFill/>
                    </a:lnB>
                    <a:noFill/>
                  </a:tcPr>
                </a:tc>
                <a:tc>
                  <a:txBody>
                    <a:bodyPr/>
                    <a:lstStyle/>
                    <a:p>
                      <a:pPr algn="l" fontAlgn="t"/>
                      <a:r>
                        <a:rPr lang="zh-CN" altLang="en-US" sz="1400" b="0" i="0" dirty="0">
                          <a:effectLst/>
                          <a:latin typeface="Roboto-Regular" charset="0"/>
                        </a:rPr>
                        <a:t>将用户的电子邮件地址和密码，或从联合用户身份提供商处获得的 </a:t>
                      </a:r>
                      <a:r>
                        <a:rPr lang="en-US" altLang="zh-CN" sz="1400" b="0" i="0" dirty="0">
                          <a:effectLst/>
                          <a:latin typeface="Roboto-Regular" charset="0"/>
                        </a:rPr>
                        <a:t>OAuth </a:t>
                      </a:r>
                      <a:r>
                        <a:rPr lang="zh-CN" altLang="en-US" sz="1400" b="0" i="0" dirty="0">
                          <a:effectLst/>
                          <a:latin typeface="Roboto-Regular" charset="0"/>
                        </a:rPr>
                        <a:t>令牌传递至 </a:t>
                      </a:r>
                      <a:r>
                        <a:rPr lang="en-US" altLang="zh-CN" sz="1400" b="0" i="0" dirty="0">
                          <a:effectLst/>
                          <a:latin typeface="Roboto-Regular" charset="0"/>
                        </a:rPr>
                        <a:t>Firebase Authentication SDK</a:t>
                      </a:r>
                      <a:r>
                        <a:rPr lang="zh-CN" altLang="en-US" sz="1400" b="0" i="0" dirty="0">
                          <a:effectLst/>
                          <a:latin typeface="Roboto-Regular" charset="0"/>
                        </a:rPr>
                        <a:t>。</a:t>
                      </a:r>
                    </a:p>
                  </a:txBody>
                  <a:tcPr marL="239743" marR="239743" marT="239743" marB="239743">
                    <a:lnL>
                      <a:noFill/>
                    </a:lnL>
                    <a:lnR>
                      <a:noFill/>
                    </a:lnR>
                    <a:lnT w="12700" cap="flat" cmpd="sng" algn="ctr">
                      <a:solidFill>
                        <a:srgbClr val="CFD8DC"/>
                      </a:solidFill>
                      <a:prstDash val="solid"/>
                      <a:round/>
                      <a:headEnd type="none" w="med" len="med"/>
                      <a:tailEnd type="none" w="med" len="med"/>
                    </a:lnT>
                    <a:lnB>
                      <a:noFill/>
                    </a:lnB>
                    <a:noFill/>
                  </a:tcPr>
                </a:tc>
              </a:tr>
            </a:tbl>
          </a:graphicData>
        </a:graphic>
      </p:graphicFrame>
      <p:sp>
        <p:nvSpPr>
          <p:cNvPr id="5" name="矩形 4"/>
          <p:cNvSpPr/>
          <p:nvPr/>
        </p:nvSpPr>
        <p:spPr>
          <a:xfrm>
            <a:off x="838199" y="1002175"/>
            <a:ext cx="3624710" cy="369332"/>
          </a:xfrm>
          <a:prstGeom prst="rect">
            <a:avLst/>
          </a:prstGeom>
        </p:spPr>
        <p:txBody>
          <a:bodyPr wrap="none">
            <a:spAutoFit/>
          </a:bodyPr>
          <a:lstStyle/>
          <a:p>
            <a:r>
              <a:rPr lang="zh-CN" altLang="en-US" dirty="0">
                <a:latin typeface="Roboto" charset="0"/>
              </a:rPr>
              <a:t>使用 </a:t>
            </a:r>
            <a:r>
              <a:rPr lang="en-US" altLang="zh-CN" dirty="0">
                <a:latin typeface="Roboto" charset="0"/>
              </a:rPr>
              <a:t>Firebase Authentication SDK</a:t>
            </a:r>
            <a:endParaRPr lang="zh-CN" altLang="en-US" dirty="0"/>
          </a:p>
        </p:txBody>
      </p:sp>
    </p:spTree>
    <p:extLst>
      <p:ext uri="{BB962C8B-B14F-4D97-AF65-F5344CB8AC3E}">
        <p14:creationId xmlns:p14="http://schemas.microsoft.com/office/powerpoint/2010/main" val="14007478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Firebase </a:t>
            </a:r>
            <a:r>
              <a:rPr lang="en-US" altLang="zh-CN" dirty="0" err="1"/>
              <a:t>Realtime</a:t>
            </a:r>
            <a:r>
              <a:rPr lang="en-US" altLang="zh-CN" dirty="0"/>
              <a:t> Database</a:t>
            </a:r>
            <a:endParaRPr kumimoji="1" lang="zh-CN" altLang="en-US" dirty="0"/>
          </a:p>
        </p:txBody>
      </p:sp>
      <p:sp>
        <p:nvSpPr>
          <p:cNvPr id="3" name="内容占位符 2"/>
          <p:cNvSpPr>
            <a:spLocks noGrp="1"/>
          </p:cNvSpPr>
          <p:nvPr>
            <p:ph idx="1"/>
          </p:nvPr>
        </p:nvSpPr>
        <p:spPr/>
        <p:txBody>
          <a:bodyPr/>
          <a:lstStyle/>
          <a:p>
            <a:r>
              <a:rPr lang="zh-CN" altLang="en-US" dirty="0"/>
              <a:t>存储数据，并与我们的 </a:t>
            </a:r>
            <a:r>
              <a:rPr lang="en-US" altLang="zh-CN" dirty="0"/>
              <a:t>NoSQL </a:t>
            </a:r>
            <a:r>
              <a:rPr lang="zh-CN" altLang="en-US" dirty="0"/>
              <a:t>云数据库同步。数据实时跨所有客户</a:t>
            </a:r>
            <a:r>
              <a:rPr lang="zh-CN" altLang="en-US" dirty="0" smtClean="0"/>
              <a:t>端同步</a:t>
            </a:r>
            <a:r>
              <a:rPr lang="zh-CN" altLang="en-US" dirty="0"/>
              <a:t>，当您的应用处于离线状态时仍可使用该数据</a:t>
            </a:r>
            <a:r>
              <a:rPr lang="zh-CN" altLang="en-US" dirty="0" smtClean="0"/>
              <a:t>。</a:t>
            </a:r>
            <a:endParaRPr lang="en-US" altLang="zh-CN" dirty="0" smtClean="0"/>
          </a:p>
          <a:p>
            <a:r>
              <a:rPr lang="en-US" altLang="zh-CN" dirty="0"/>
              <a:t>Firebase </a:t>
            </a:r>
            <a:r>
              <a:rPr lang="en-US" altLang="zh-CN" dirty="0" err="1"/>
              <a:t>Realtime</a:t>
            </a:r>
            <a:r>
              <a:rPr lang="en-US" altLang="zh-CN" dirty="0"/>
              <a:t> Database </a:t>
            </a:r>
            <a:r>
              <a:rPr lang="zh-CN" altLang="en-US" dirty="0"/>
              <a:t>是一种云托管数据库。数据库将数据存储为 </a:t>
            </a:r>
            <a:r>
              <a:rPr lang="en-US" altLang="zh-CN" dirty="0"/>
              <a:t>JSON</a:t>
            </a:r>
            <a:r>
              <a:rPr lang="zh-CN" altLang="en-US" dirty="0"/>
              <a:t>，并以实时方式与每个连接的客户端同步。 当您使用我们的 </a:t>
            </a:r>
            <a:r>
              <a:rPr lang="en-US" altLang="zh-CN" dirty="0"/>
              <a:t>iOS</a:t>
            </a:r>
            <a:r>
              <a:rPr lang="zh-CN" altLang="en-US" dirty="0"/>
              <a:t>、</a:t>
            </a:r>
            <a:r>
              <a:rPr lang="en-US" altLang="zh-CN" dirty="0"/>
              <a:t>Android </a:t>
            </a:r>
            <a:r>
              <a:rPr lang="zh-CN" altLang="en-US" dirty="0"/>
              <a:t>和 </a:t>
            </a:r>
            <a:r>
              <a:rPr lang="en-US" altLang="zh-CN" dirty="0"/>
              <a:t>JavaScript SDK </a:t>
            </a:r>
            <a:r>
              <a:rPr lang="zh-CN" altLang="en-US" dirty="0"/>
              <a:t>构建跨平台应用时，您的所有客户端都会分享同一个 </a:t>
            </a:r>
            <a:r>
              <a:rPr lang="en-US" altLang="zh-CN" dirty="0" err="1"/>
              <a:t>Realtime</a:t>
            </a:r>
            <a:r>
              <a:rPr lang="en-US" altLang="zh-CN" dirty="0"/>
              <a:t> Database </a:t>
            </a:r>
            <a:r>
              <a:rPr lang="zh-CN" altLang="en-US" dirty="0"/>
              <a:t>实例，并自动接收更新的最新数据。</a:t>
            </a:r>
            <a:endParaRPr kumimoji="1" lang="zh-CN" altLang="en-US" dirty="0"/>
          </a:p>
        </p:txBody>
      </p:sp>
      <p:pic>
        <p:nvPicPr>
          <p:cNvPr id="4" name="图片 3"/>
          <p:cNvPicPr>
            <a:picLocks noChangeAspect="1"/>
          </p:cNvPicPr>
          <p:nvPr/>
        </p:nvPicPr>
        <p:blipFill>
          <a:blip r:embed="rId2"/>
          <a:stretch>
            <a:fillRect/>
          </a:stretch>
        </p:blipFill>
        <p:spPr>
          <a:xfrm>
            <a:off x="7440112" y="1002854"/>
            <a:ext cx="1270000" cy="266700"/>
          </a:xfrm>
          <a:prstGeom prst="rect">
            <a:avLst/>
          </a:prstGeom>
        </p:spPr>
      </p:pic>
    </p:spTree>
    <p:extLst>
      <p:ext uri="{BB962C8B-B14F-4D97-AF65-F5344CB8AC3E}">
        <p14:creationId xmlns:p14="http://schemas.microsoft.com/office/powerpoint/2010/main" val="9215310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主要</a:t>
            </a:r>
            <a:r>
              <a:rPr lang="zh-CN" altLang="en-US" dirty="0" smtClean="0"/>
              <a:t>功能</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45772750"/>
              </p:ext>
            </p:extLst>
          </p:nvPr>
        </p:nvGraphicFramePr>
        <p:xfrm>
          <a:off x="838197" y="1825625"/>
          <a:ext cx="10515602" cy="4723968"/>
        </p:xfrm>
        <a:graphic>
          <a:graphicData uri="http://schemas.openxmlformats.org/drawingml/2006/table">
            <a:tbl>
              <a:tblPr/>
              <a:tblGrid>
                <a:gridCol w="5257801"/>
                <a:gridCol w="5257801"/>
              </a:tblGrid>
              <a:tr h="1392169">
                <a:tc>
                  <a:txBody>
                    <a:bodyPr/>
                    <a:lstStyle/>
                    <a:p>
                      <a:pPr algn="l" fontAlgn="ctr"/>
                      <a:r>
                        <a:rPr lang="zh-CN" altLang="en-US" sz="1600" b="0" i="0" dirty="0">
                          <a:solidFill>
                            <a:srgbClr val="212121"/>
                          </a:solidFill>
                          <a:effectLst/>
                          <a:latin typeface="Roboto-Medium" charset="0"/>
                        </a:rPr>
                        <a:t>实时</a:t>
                      </a:r>
                    </a:p>
                  </a:txBody>
                  <a:tcPr marL="259008" marR="259008" marT="259008" marB="259008" anchor="ctr">
                    <a:lnL>
                      <a:noFill/>
                    </a:lnL>
                    <a:lnR>
                      <a:noFill/>
                    </a:lnR>
                    <a:lnT>
                      <a:noFill/>
                    </a:lnT>
                    <a:lnB w="12700" cap="flat" cmpd="sng" algn="ctr">
                      <a:solidFill>
                        <a:srgbClr val="CFD8DC"/>
                      </a:solidFill>
                      <a:prstDash val="solid"/>
                      <a:round/>
                      <a:headEnd type="none" w="med" len="med"/>
                      <a:tailEnd type="none" w="med" len="med"/>
                    </a:lnB>
                    <a:noFill/>
                  </a:tcPr>
                </a:tc>
                <a:tc>
                  <a:txBody>
                    <a:bodyPr/>
                    <a:lstStyle/>
                    <a:p>
                      <a:pPr algn="l" fontAlgn="t"/>
                      <a:r>
                        <a:rPr lang="en-US" altLang="zh-CN" sz="1600" b="0" i="0">
                          <a:effectLst/>
                          <a:latin typeface="Roboto-Regular" charset="0"/>
                        </a:rPr>
                        <a:t>Firebase Realtime Database </a:t>
                      </a:r>
                      <a:r>
                        <a:rPr lang="zh-CN" altLang="en-US" sz="1600" b="0" i="0">
                          <a:effectLst/>
                          <a:latin typeface="Roboto-Regular" charset="0"/>
                        </a:rPr>
                        <a:t>不是使用通常的 </a:t>
                      </a:r>
                      <a:r>
                        <a:rPr lang="en-US" altLang="zh-CN" sz="1600" b="0" i="0">
                          <a:effectLst/>
                          <a:latin typeface="Roboto-Regular" charset="0"/>
                        </a:rPr>
                        <a:t>HTTP </a:t>
                      </a:r>
                      <a:r>
                        <a:rPr lang="zh-CN" altLang="en-US" sz="1600" b="0" i="0">
                          <a:effectLst/>
                          <a:latin typeface="Roboto-Regular" charset="0"/>
                        </a:rPr>
                        <a:t>请求，而是使用数据同步。每当数据变化时，任何连接的设备都会以毫秒速度收到该更新数据。 提供相互协作、身临其境的体验，不用考虑任何网络代码。</a:t>
                      </a:r>
                    </a:p>
                  </a:txBody>
                  <a:tcPr marL="259008" marR="259008" marT="259008" marB="259008">
                    <a:lnL>
                      <a:noFill/>
                    </a:lnL>
                    <a:lnR>
                      <a:noFill/>
                    </a:lnR>
                    <a:lnT>
                      <a:noFill/>
                    </a:lnT>
                    <a:lnB w="12700" cap="flat" cmpd="sng" algn="ctr">
                      <a:solidFill>
                        <a:srgbClr val="CFD8DC"/>
                      </a:solidFill>
                      <a:prstDash val="solid"/>
                      <a:round/>
                      <a:headEnd type="none" w="med" len="med"/>
                      <a:tailEnd type="none" w="med" len="med"/>
                    </a:lnB>
                    <a:noFill/>
                  </a:tcPr>
                </a:tc>
              </a:tr>
              <a:tr h="1392169">
                <a:tc>
                  <a:txBody>
                    <a:bodyPr/>
                    <a:lstStyle/>
                    <a:p>
                      <a:pPr algn="l" fontAlgn="ctr"/>
                      <a:r>
                        <a:rPr lang="zh-CN" altLang="en-US" sz="1600" b="0" i="0">
                          <a:solidFill>
                            <a:srgbClr val="212121"/>
                          </a:solidFill>
                          <a:effectLst/>
                          <a:latin typeface="Roboto-Medium" charset="0"/>
                        </a:rPr>
                        <a:t>离线</a:t>
                      </a:r>
                    </a:p>
                  </a:txBody>
                  <a:tcPr marL="259008" marR="259008" marT="259008" marB="259008"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en-US" altLang="zh-CN" sz="1600" b="0" i="0">
                          <a:effectLst/>
                          <a:latin typeface="Roboto-Regular" charset="0"/>
                        </a:rPr>
                        <a:t>Firebase </a:t>
                      </a:r>
                      <a:r>
                        <a:rPr lang="zh-CN" altLang="en-US" sz="1600" b="0" i="0">
                          <a:effectLst/>
                          <a:latin typeface="Roboto-Regular" charset="0"/>
                        </a:rPr>
                        <a:t>应用即使在离线状态仍保持响应，因为 </a:t>
                      </a:r>
                      <a:r>
                        <a:rPr lang="en-US" altLang="zh-CN" sz="1600" b="0" i="0">
                          <a:effectLst/>
                          <a:latin typeface="Roboto-Regular" charset="0"/>
                        </a:rPr>
                        <a:t>Firebase Realtime Database SDK </a:t>
                      </a:r>
                      <a:r>
                        <a:rPr lang="zh-CN" altLang="en-US" sz="1600" b="0" i="0">
                          <a:effectLst/>
                          <a:latin typeface="Roboto-Regular" charset="0"/>
                        </a:rPr>
                        <a:t>将您的数据保留在磁盘上。 一旦重新建立连接，客户端会立即接收没有接收的任何变化，同步当前服务器状态。</a:t>
                      </a:r>
                    </a:p>
                  </a:txBody>
                  <a:tcPr marL="259008" marR="259008" marT="259008" marB="259008">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1567000">
                <a:tc>
                  <a:txBody>
                    <a:bodyPr/>
                    <a:lstStyle/>
                    <a:p>
                      <a:pPr algn="l" fontAlgn="ctr"/>
                      <a:r>
                        <a:rPr lang="zh-CN" altLang="en-US" sz="1600" b="0" i="0">
                          <a:solidFill>
                            <a:srgbClr val="212121"/>
                          </a:solidFill>
                          <a:effectLst/>
                          <a:latin typeface="Roboto-Medium" charset="0"/>
                        </a:rPr>
                        <a:t>可从客户端设备访问</a:t>
                      </a:r>
                    </a:p>
                  </a:txBody>
                  <a:tcPr marL="259008" marR="259008" marT="259008" marB="259008" anchor="ctr">
                    <a:lnL>
                      <a:noFill/>
                    </a:lnL>
                    <a:lnR>
                      <a:noFill/>
                    </a:lnR>
                    <a:lnT w="12700" cap="flat" cmpd="sng" algn="ctr">
                      <a:solidFill>
                        <a:srgbClr val="CFD8DC"/>
                      </a:solidFill>
                      <a:prstDash val="solid"/>
                      <a:round/>
                      <a:headEnd type="none" w="med" len="med"/>
                      <a:tailEnd type="none" w="med" len="med"/>
                    </a:lnT>
                    <a:lnB>
                      <a:noFill/>
                    </a:lnB>
                    <a:noFill/>
                  </a:tcPr>
                </a:tc>
                <a:tc>
                  <a:txBody>
                    <a:bodyPr/>
                    <a:lstStyle/>
                    <a:p>
                      <a:pPr algn="l" fontAlgn="t"/>
                      <a:r>
                        <a:rPr lang="en-US" altLang="zh-CN" sz="1600" b="0" i="0" dirty="0">
                          <a:effectLst/>
                          <a:latin typeface="Roboto-Regular" charset="0"/>
                        </a:rPr>
                        <a:t>Firebase </a:t>
                      </a:r>
                      <a:r>
                        <a:rPr lang="en-US" altLang="zh-CN" sz="1600" b="0" i="0" dirty="0" err="1">
                          <a:effectLst/>
                          <a:latin typeface="Roboto-Regular" charset="0"/>
                        </a:rPr>
                        <a:t>Realtime</a:t>
                      </a:r>
                      <a:r>
                        <a:rPr lang="en-US" altLang="zh-CN" sz="1600" b="0" i="0" dirty="0">
                          <a:effectLst/>
                          <a:latin typeface="Roboto-Regular" charset="0"/>
                        </a:rPr>
                        <a:t> Database </a:t>
                      </a:r>
                      <a:r>
                        <a:rPr lang="zh-CN" altLang="en-US" sz="1600" b="0" i="0" dirty="0">
                          <a:effectLst/>
                          <a:latin typeface="Roboto-Regular" charset="0"/>
                        </a:rPr>
                        <a:t>可以直接从移动设备或网络浏览器访问，所以根本不需要应用服务器。 安全和数据验证均通过 </a:t>
                      </a:r>
                      <a:r>
                        <a:rPr lang="en-US" altLang="zh-CN" sz="1600" b="0" i="0" dirty="0">
                          <a:effectLst/>
                          <a:latin typeface="Roboto-Regular" charset="0"/>
                        </a:rPr>
                        <a:t>Firebase </a:t>
                      </a:r>
                      <a:r>
                        <a:rPr lang="en-US" altLang="zh-CN" sz="1600" b="0" i="0" dirty="0" err="1">
                          <a:effectLst/>
                          <a:latin typeface="Roboto-Regular" charset="0"/>
                        </a:rPr>
                        <a:t>Realtime</a:t>
                      </a:r>
                      <a:r>
                        <a:rPr lang="en-US" altLang="zh-CN" sz="1600" b="0" i="0" dirty="0">
                          <a:effectLst/>
                          <a:latin typeface="Roboto-Regular" charset="0"/>
                        </a:rPr>
                        <a:t> Database</a:t>
                      </a:r>
                      <a:r>
                        <a:rPr lang="zh-CN" altLang="en-US" sz="1600" b="0" i="0" dirty="0">
                          <a:effectLst/>
                          <a:latin typeface="Roboto-Regular" charset="0"/>
                        </a:rPr>
                        <a:t>安全规则进行，该规则是在读取和写入数据时执行的表达式规则。</a:t>
                      </a:r>
                    </a:p>
                  </a:txBody>
                  <a:tcPr marL="259008" marR="259008" marT="259008" marB="259008">
                    <a:lnL>
                      <a:noFill/>
                    </a:lnL>
                    <a:lnR>
                      <a:noFill/>
                    </a:lnR>
                    <a:lnT w="12700" cap="flat" cmpd="sng" algn="ctr">
                      <a:solidFill>
                        <a:srgbClr val="CFD8DC"/>
                      </a:solidFill>
                      <a:prstDash val="solid"/>
                      <a:round/>
                      <a:headEnd type="none" w="med" len="med"/>
                      <a:tailEnd type="none" w="med" len="med"/>
                    </a:lnT>
                    <a:lnB>
                      <a:noFill/>
                    </a:lnB>
                    <a:noFill/>
                  </a:tcPr>
                </a:tc>
              </a:tr>
            </a:tbl>
          </a:graphicData>
        </a:graphic>
      </p:graphicFrame>
    </p:spTree>
    <p:extLst>
      <p:ext uri="{BB962C8B-B14F-4D97-AF65-F5344CB8AC3E}">
        <p14:creationId xmlns:p14="http://schemas.microsoft.com/office/powerpoint/2010/main" val="3641733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如何</a:t>
            </a:r>
            <a:r>
              <a:rPr lang="zh-CN" altLang="en-US" dirty="0" smtClean="0"/>
              <a:t>工作</a:t>
            </a:r>
            <a:endParaRPr kumimoji="1" lang="zh-CN" altLang="en-US" dirty="0"/>
          </a:p>
        </p:txBody>
      </p:sp>
      <p:sp>
        <p:nvSpPr>
          <p:cNvPr id="3" name="内容占位符 2"/>
          <p:cNvSpPr>
            <a:spLocks noGrp="1"/>
          </p:cNvSpPr>
          <p:nvPr>
            <p:ph idx="1"/>
          </p:nvPr>
        </p:nvSpPr>
        <p:spPr/>
        <p:txBody>
          <a:bodyPr>
            <a:normAutofit/>
          </a:bodyPr>
          <a:lstStyle/>
          <a:p>
            <a:r>
              <a:rPr lang="en-US" altLang="zh-CN" sz="2000" dirty="0"/>
              <a:t>Firebase </a:t>
            </a:r>
            <a:r>
              <a:rPr lang="en-US" altLang="zh-CN" sz="2000" dirty="0" err="1"/>
              <a:t>Realtime</a:t>
            </a:r>
            <a:r>
              <a:rPr lang="en-US" altLang="zh-CN" sz="2000" dirty="0"/>
              <a:t> Database </a:t>
            </a:r>
            <a:r>
              <a:rPr lang="zh-CN" altLang="en-US" sz="2000" dirty="0"/>
              <a:t>允许直接从客户端代码中直接安全访问数据库，因此您能够构建丰富的协作式应用。 数据保留在本地，即使处于离线状态，实时事件仍继续触发，给最终用户提供一种响应式体验。</a:t>
            </a:r>
          </a:p>
          <a:p>
            <a:r>
              <a:rPr lang="zh-CN" altLang="en-US" sz="2000" dirty="0"/>
              <a:t>当设备重新取得连接时， </a:t>
            </a:r>
            <a:r>
              <a:rPr lang="en-US" altLang="zh-CN" sz="2000" dirty="0" err="1"/>
              <a:t>Realtime</a:t>
            </a:r>
            <a:r>
              <a:rPr lang="en-US" altLang="zh-CN" sz="2000" dirty="0"/>
              <a:t> Database </a:t>
            </a:r>
            <a:r>
              <a:rPr lang="zh-CN" altLang="en-US" sz="2000" dirty="0"/>
              <a:t>会将本地数据变化与客户端离线期间发生的远程更新同步，自动合并任何不一致数据。</a:t>
            </a:r>
          </a:p>
          <a:p>
            <a:r>
              <a:rPr lang="en-US" altLang="zh-CN" sz="2000" dirty="0" err="1"/>
              <a:t>Realtime</a:t>
            </a:r>
            <a:r>
              <a:rPr lang="en-US" altLang="zh-CN" sz="2000" dirty="0"/>
              <a:t> Database </a:t>
            </a:r>
            <a:r>
              <a:rPr lang="zh-CN" altLang="en-US" sz="2000" dirty="0"/>
              <a:t>含有灵活的基于表达式的规则语言（称为“ </a:t>
            </a:r>
            <a:r>
              <a:rPr lang="en-US" altLang="zh-CN" sz="2000" dirty="0"/>
              <a:t>Firebase </a:t>
            </a:r>
            <a:r>
              <a:rPr lang="en-US" altLang="zh-CN" sz="2000" dirty="0" err="1"/>
              <a:t>Realtime</a:t>
            </a:r>
            <a:r>
              <a:rPr lang="en-US" altLang="zh-CN" sz="2000" dirty="0"/>
              <a:t> Database </a:t>
            </a:r>
            <a:r>
              <a:rPr lang="zh-CN" altLang="en-US" sz="2000" dirty="0"/>
              <a:t>安全规则”），可以定义如何组织您的数据和何时读取或写入数据。</a:t>
            </a:r>
          </a:p>
          <a:p>
            <a:r>
              <a:rPr lang="zh-CN" altLang="en-US" sz="2000" dirty="0"/>
              <a:t>当与 </a:t>
            </a:r>
            <a:r>
              <a:rPr lang="en-US" altLang="zh-CN" sz="2000" dirty="0"/>
              <a:t>Firebase Authentication</a:t>
            </a:r>
            <a:r>
              <a:rPr lang="zh-CN" altLang="en-US" sz="2000" dirty="0"/>
              <a:t>集成时，开发者可以定义什么人可以访问什么数据及其如何访问数据。</a:t>
            </a:r>
          </a:p>
          <a:p>
            <a:r>
              <a:rPr lang="en-US" altLang="zh-CN" sz="2000" dirty="0" err="1"/>
              <a:t>Realtime</a:t>
            </a:r>
            <a:r>
              <a:rPr lang="en-US" altLang="zh-CN" sz="2000" dirty="0"/>
              <a:t> Database </a:t>
            </a:r>
            <a:r>
              <a:rPr lang="zh-CN" altLang="en-US" sz="2000" dirty="0"/>
              <a:t>是一种 </a:t>
            </a:r>
            <a:r>
              <a:rPr lang="en-US" altLang="zh-CN" sz="2000" dirty="0"/>
              <a:t>NoSQL </a:t>
            </a:r>
            <a:r>
              <a:rPr lang="zh-CN" altLang="en-US" sz="2000" dirty="0"/>
              <a:t>数据库，因此与关系数据库相比具有不同的优化和功能性。 </a:t>
            </a:r>
            <a:r>
              <a:rPr lang="en-US" altLang="zh-CN" sz="2000" dirty="0" err="1"/>
              <a:t>Realtime</a:t>
            </a:r>
            <a:r>
              <a:rPr lang="en-US" altLang="zh-CN" sz="2000" dirty="0"/>
              <a:t> Database API </a:t>
            </a:r>
            <a:r>
              <a:rPr lang="zh-CN" altLang="en-US" sz="2000" dirty="0"/>
              <a:t>的设计只允许可以快速执行的操作。 这使您能够构建实时性更强的体验，即使服务的用户有数百万，响应性也丝毫不受影响。</a:t>
            </a:r>
          </a:p>
          <a:p>
            <a:r>
              <a:rPr lang="zh-CN" altLang="en-US" sz="2000" dirty="0"/>
              <a:t>因此，重要的是需要考虑用户如何访问您的数据进而进行相应组织。</a:t>
            </a:r>
          </a:p>
        </p:txBody>
      </p:sp>
    </p:spTree>
    <p:extLst>
      <p:ext uri="{BB962C8B-B14F-4D97-AF65-F5344CB8AC3E}">
        <p14:creationId xmlns:p14="http://schemas.microsoft.com/office/powerpoint/2010/main" val="6275593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实现</a:t>
            </a:r>
            <a:r>
              <a:rPr lang="zh-CN" altLang="en-US" dirty="0" smtClean="0"/>
              <a:t>路径</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1166670014"/>
              </p:ext>
            </p:extLst>
          </p:nvPr>
        </p:nvGraphicFramePr>
        <p:xfrm>
          <a:off x="838199" y="1825625"/>
          <a:ext cx="10515600" cy="4351338"/>
        </p:xfrm>
        <a:graphic>
          <a:graphicData uri="http://schemas.openxmlformats.org/drawingml/2006/table">
            <a:tbl>
              <a:tblPr/>
              <a:tblGrid>
                <a:gridCol w="5257800"/>
                <a:gridCol w="5257800"/>
              </a:tblGrid>
              <a:tr h="842026">
                <a:tc>
                  <a:txBody>
                    <a:bodyPr/>
                    <a:lstStyle/>
                    <a:p>
                      <a:pPr algn="l" fontAlgn="ctr"/>
                      <a:r>
                        <a:rPr lang="en-US" sz="1400" b="0" i="0">
                          <a:solidFill>
                            <a:srgbClr val="212121"/>
                          </a:solidFill>
                          <a:effectLst/>
                          <a:latin typeface="Roboto-Medium" charset="0"/>
                        </a:rPr>
                        <a:t>集成 Firebase Realtime Database SDK。</a:t>
                      </a:r>
                    </a:p>
                  </a:txBody>
                  <a:tcPr marL="209199" marR="209199" marT="209199" marB="209199" anchor="ctr">
                    <a:lnL>
                      <a:noFill/>
                    </a:lnL>
                    <a:lnR>
                      <a:noFill/>
                    </a:lnR>
                    <a:lnT>
                      <a:noFill/>
                    </a:lnT>
                    <a:lnB w="12700" cap="flat" cmpd="sng" algn="ctr">
                      <a:solidFill>
                        <a:srgbClr val="CFD8DC"/>
                      </a:solidFill>
                      <a:prstDash val="solid"/>
                      <a:round/>
                      <a:headEnd type="none" w="med" len="med"/>
                      <a:tailEnd type="none" w="med" len="med"/>
                    </a:lnB>
                    <a:noFill/>
                  </a:tcPr>
                </a:tc>
                <a:tc>
                  <a:txBody>
                    <a:bodyPr/>
                    <a:lstStyle/>
                    <a:p>
                      <a:pPr algn="l" fontAlgn="t"/>
                      <a:r>
                        <a:rPr lang="zh-CN" altLang="en-US" sz="1400" b="0" i="0">
                          <a:effectLst/>
                          <a:latin typeface="Roboto-Regular" charset="0"/>
                        </a:rPr>
                        <a:t>通过 </a:t>
                      </a:r>
                      <a:r>
                        <a:rPr lang="en-US" altLang="zh-CN" sz="1400" b="0" i="0">
                          <a:effectLst/>
                          <a:latin typeface="Roboto-Regular" charset="0"/>
                        </a:rPr>
                        <a:t>Gradle</a:t>
                      </a:r>
                      <a:r>
                        <a:rPr lang="zh-CN" altLang="en-US" sz="1400" b="0" i="0">
                          <a:effectLst/>
                          <a:latin typeface="Roboto-Regular" charset="0"/>
                        </a:rPr>
                        <a:t>、</a:t>
                      </a:r>
                      <a:r>
                        <a:rPr lang="en-US" altLang="zh-CN" sz="1400" b="0" i="0">
                          <a:effectLst/>
                          <a:latin typeface="Roboto-Regular" charset="0"/>
                        </a:rPr>
                        <a:t>CococaPods </a:t>
                      </a:r>
                      <a:r>
                        <a:rPr lang="zh-CN" altLang="en-US" sz="1400" b="0" i="0">
                          <a:effectLst/>
                          <a:latin typeface="Roboto-Regular" charset="0"/>
                        </a:rPr>
                        <a:t>或脚本包含来快速包含客户端。</a:t>
                      </a:r>
                    </a:p>
                  </a:txBody>
                  <a:tcPr marL="209199" marR="209199" marT="209199" marB="209199">
                    <a:lnL>
                      <a:noFill/>
                    </a:lnL>
                    <a:lnR>
                      <a:noFill/>
                    </a:lnR>
                    <a:lnT>
                      <a:noFill/>
                    </a:lnT>
                    <a:lnB w="12700" cap="flat" cmpd="sng" algn="ctr">
                      <a:solidFill>
                        <a:srgbClr val="CFD8DC"/>
                      </a:solidFill>
                      <a:prstDash val="solid"/>
                      <a:round/>
                      <a:headEnd type="none" w="med" len="med"/>
                      <a:tailEnd type="none" w="med" len="med"/>
                    </a:lnB>
                    <a:noFill/>
                  </a:tcPr>
                </a:tc>
              </a:tr>
              <a:tr h="1124444">
                <a:tc>
                  <a:txBody>
                    <a:bodyPr/>
                    <a:lstStyle/>
                    <a:p>
                      <a:pPr algn="l" fontAlgn="ctr"/>
                      <a:r>
                        <a:rPr lang="de-DE" sz="1400" b="0" i="0" dirty="0" err="1">
                          <a:solidFill>
                            <a:srgbClr val="212121"/>
                          </a:solidFill>
                          <a:effectLst/>
                          <a:latin typeface="Roboto-Medium" charset="0"/>
                        </a:rPr>
                        <a:t>创建</a:t>
                      </a:r>
                      <a:r>
                        <a:rPr lang="de-DE" sz="1400" b="0" i="0" dirty="0">
                          <a:solidFill>
                            <a:srgbClr val="212121"/>
                          </a:solidFill>
                          <a:effectLst/>
                          <a:latin typeface="Roboto-Medium" charset="0"/>
                        </a:rPr>
                        <a:t> Realtime Database </a:t>
                      </a:r>
                      <a:r>
                        <a:rPr lang="de-DE" sz="1400" b="0" i="0" dirty="0" err="1">
                          <a:solidFill>
                            <a:srgbClr val="212121"/>
                          </a:solidFill>
                          <a:effectLst/>
                          <a:latin typeface="Roboto-Medium" charset="0"/>
                        </a:rPr>
                        <a:t>引用</a:t>
                      </a:r>
                      <a:r>
                        <a:rPr lang="de-DE" sz="1400" b="0" i="0" dirty="0">
                          <a:solidFill>
                            <a:srgbClr val="212121"/>
                          </a:solidFill>
                          <a:effectLst/>
                          <a:latin typeface="Roboto-Medium" charset="0"/>
                        </a:rPr>
                        <a:t>。</a:t>
                      </a:r>
                    </a:p>
                  </a:txBody>
                  <a:tcPr marL="209199" marR="209199" marT="209199" marB="209199"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zh-CN" altLang="en-US" sz="1400" b="0" i="0" dirty="0">
                          <a:effectLst/>
                          <a:latin typeface="Roboto-Regular" charset="0"/>
                        </a:rPr>
                        <a:t>为设置数据或订阅数据变化，请引用您的 </a:t>
                      </a:r>
                      <a:r>
                        <a:rPr lang="en-US" altLang="zh-CN" sz="1400" b="0" i="0" dirty="0">
                          <a:effectLst/>
                          <a:latin typeface="Roboto-Regular" charset="0"/>
                        </a:rPr>
                        <a:t>JSON </a:t>
                      </a:r>
                      <a:r>
                        <a:rPr lang="zh-CN" altLang="en-US" sz="1400" b="0" i="0" dirty="0">
                          <a:effectLst/>
                          <a:latin typeface="Roboto-Regular" charset="0"/>
                        </a:rPr>
                        <a:t>数据，如“</a:t>
                      </a:r>
                      <a:r>
                        <a:rPr lang="en-US" altLang="zh-CN" sz="1400" b="0" i="0" dirty="0">
                          <a:effectLst/>
                          <a:latin typeface="Roboto-Regular" charset="0"/>
                        </a:rPr>
                        <a:t>users/user:1234/</a:t>
                      </a:r>
                      <a:r>
                        <a:rPr lang="en-US" altLang="zh-CN" sz="1400" b="0" i="0" dirty="0" err="1">
                          <a:effectLst/>
                          <a:latin typeface="Roboto-Regular" charset="0"/>
                        </a:rPr>
                        <a:t>phone_number</a:t>
                      </a:r>
                      <a:r>
                        <a:rPr lang="en-US" altLang="zh-CN" sz="1400" b="0" i="0" dirty="0">
                          <a:effectLst/>
                          <a:latin typeface="Roboto-Regular" charset="0"/>
                        </a:rPr>
                        <a:t>”</a:t>
                      </a:r>
                      <a:r>
                        <a:rPr lang="zh-CN" altLang="en-US" sz="1400" b="0" i="0" dirty="0">
                          <a:effectLst/>
                          <a:latin typeface="Roboto-Regular" charset="0"/>
                        </a:rPr>
                        <a:t>。</a:t>
                      </a:r>
                    </a:p>
                  </a:txBody>
                  <a:tcPr marL="209199" marR="209199" marT="209199" marB="209199">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700816">
                <a:tc>
                  <a:txBody>
                    <a:bodyPr/>
                    <a:lstStyle/>
                    <a:p>
                      <a:pPr algn="l" fontAlgn="ctr"/>
                      <a:r>
                        <a:rPr lang="zh-CN" altLang="en-US" sz="1400" b="0" i="0" dirty="0">
                          <a:solidFill>
                            <a:srgbClr val="212121"/>
                          </a:solidFill>
                          <a:effectLst/>
                          <a:latin typeface="Roboto-Medium" charset="0"/>
                        </a:rPr>
                        <a:t>设置数据和侦听变化。</a:t>
                      </a:r>
                    </a:p>
                  </a:txBody>
                  <a:tcPr marL="209199" marR="209199" marT="209199" marB="209199"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zh-CN" altLang="en-US" sz="1400" b="0" i="0">
                          <a:effectLst/>
                          <a:latin typeface="Roboto-Regular" charset="0"/>
                        </a:rPr>
                        <a:t>使用此引用写入数据或订阅变化。</a:t>
                      </a:r>
                    </a:p>
                  </a:txBody>
                  <a:tcPr marL="209199" marR="209199" marT="209199" marB="209199">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842026">
                <a:tc>
                  <a:txBody>
                    <a:bodyPr/>
                    <a:lstStyle/>
                    <a:p>
                      <a:pPr algn="l" fontAlgn="ctr"/>
                      <a:r>
                        <a:rPr lang="zh-CN" altLang="en-US" sz="1400" b="0" i="0">
                          <a:solidFill>
                            <a:srgbClr val="212121"/>
                          </a:solidFill>
                          <a:effectLst/>
                          <a:latin typeface="Roboto-Medium" charset="0"/>
                        </a:rPr>
                        <a:t>启用离线留存。</a:t>
                      </a:r>
                    </a:p>
                  </a:txBody>
                  <a:tcPr marL="209199" marR="209199" marT="209199" marB="209199"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zh-CN" altLang="en-US" sz="1400" b="0" i="0" dirty="0">
                          <a:effectLst/>
                          <a:latin typeface="Roboto-Regular" charset="0"/>
                        </a:rPr>
                        <a:t>允许将数据写入到设备的本地磁盘，以便离线时使用。</a:t>
                      </a:r>
                    </a:p>
                  </a:txBody>
                  <a:tcPr marL="209199" marR="209199" marT="209199" marB="209199">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842026">
                <a:tc>
                  <a:txBody>
                    <a:bodyPr/>
                    <a:lstStyle/>
                    <a:p>
                      <a:pPr algn="l" fontAlgn="ctr"/>
                      <a:r>
                        <a:rPr lang="zh-CN" altLang="en-US" sz="1400" b="0" i="0" dirty="0">
                          <a:solidFill>
                            <a:srgbClr val="212121"/>
                          </a:solidFill>
                          <a:effectLst/>
                          <a:latin typeface="Roboto-Medium" charset="0"/>
                        </a:rPr>
                        <a:t>保障数据安全。</a:t>
                      </a:r>
                    </a:p>
                  </a:txBody>
                  <a:tcPr marL="209199" marR="209199" marT="209199" marB="209199" anchor="ctr">
                    <a:lnL>
                      <a:noFill/>
                    </a:lnL>
                    <a:lnR>
                      <a:noFill/>
                    </a:lnR>
                    <a:lnT w="12700" cap="flat" cmpd="sng" algn="ctr">
                      <a:solidFill>
                        <a:srgbClr val="CFD8DC"/>
                      </a:solidFill>
                      <a:prstDash val="solid"/>
                      <a:round/>
                      <a:headEnd type="none" w="med" len="med"/>
                      <a:tailEnd type="none" w="med" len="med"/>
                    </a:lnT>
                    <a:lnB>
                      <a:noFill/>
                    </a:lnB>
                    <a:noFill/>
                  </a:tcPr>
                </a:tc>
                <a:tc>
                  <a:txBody>
                    <a:bodyPr/>
                    <a:lstStyle/>
                    <a:p>
                      <a:pPr algn="l" fontAlgn="t"/>
                      <a:r>
                        <a:rPr lang="zh-CN" altLang="en-US" sz="1400" b="0" i="0" dirty="0">
                          <a:effectLst/>
                          <a:latin typeface="Roboto-Regular" charset="0"/>
                        </a:rPr>
                        <a:t>使用 </a:t>
                      </a:r>
                      <a:r>
                        <a:rPr lang="en-US" altLang="zh-CN" sz="1400" b="0" i="0" dirty="0">
                          <a:effectLst/>
                          <a:latin typeface="Roboto-Regular" charset="0"/>
                        </a:rPr>
                        <a:t>Firebase </a:t>
                      </a:r>
                      <a:r>
                        <a:rPr lang="en-US" altLang="zh-CN" sz="1400" b="0" i="0" dirty="0" err="1">
                          <a:effectLst/>
                          <a:latin typeface="Roboto-Regular" charset="0"/>
                        </a:rPr>
                        <a:t>Realtime</a:t>
                      </a:r>
                      <a:r>
                        <a:rPr lang="en-US" altLang="zh-CN" sz="1400" b="0" i="0" dirty="0">
                          <a:effectLst/>
                          <a:latin typeface="Roboto-Regular" charset="0"/>
                        </a:rPr>
                        <a:t> Database </a:t>
                      </a:r>
                      <a:r>
                        <a:rPr lang="zh-CN" altLang="en-US" sz="1400" b="0" i="0" dirty="0">
                          <a:effectLst/>
                          <a:latin typeface="Roboto-Regular" charset="0"/>
                        </a:rPr>
                        <a:t>安全规则保障您的数据安全。</a:t>
                      </a:r>
                    </a:p>
                  </a:txBody>
                  <a:tcPr marL="209199" marR="209199" marT="209199" marB="209199">
                    <a:lnL>
                      <a:noFill/>
                    </a:lnL>
                    <a:lnR>
                      <a:noFill/>
                    </a:lnR>
                    <a:lnT w="12700" cap="flat" cmpd="sng" algn="ctr">
                      <a:solidFill>
                        <a:srgbClr val="CFD8DC"/>
                      </a:solidFill>
                      <a:prstDash val="solid"/>
                      <a:round/>
                      <a:headEnd type="none" w="med" len="med"/>
                      <a:tailEnd type="none" w="med" len="med"/>
                    </a:lnT>
                    <a:lnB>
                      <a:noFill/>
                    </a:lnB>
                    <a:noFill/>
                  </a:tcPr>
                </a:tc>
              </a:tr>
            </a:tbl>
          </a:graphicData>
        </a:graphic>
      </p:graphicFrame>
    </p:spTree>
    <p:extLst>
      <p:ext uri="{BB962C8B-B14F-4D97-AF65-F5344CB8AC3E}">
        <p14:creationId xmlns:p14="http://schemas.microsoft.com/office/powerpoint/2010/main" val="11263166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Firebase </a:t>
            </a:r>
            <a:r>
              <a:rPr lang="en-US" altLang="zh-CN" dirty="0"/>
              <a:t>Storage</a:t>
            </a:r>
            <a:endParaRPr kumimoji="1" lang="zh-CN" altLang="en-US" dirty="0"/>
          </a:p>
        </p:txBody>
      </p:sp>
      <p:sp>
        <p:nvSpPr>
          <p:cNvPr id="3" name="内容占位符 2"/>
          <p:cNvSpPr>
            <a:spLocks noGrp="1"/>
          </p:cNvSpPr>
          <p:nvPr>
            <p:ph idx="1"/>
          </p:nvPr>
        </p:nvSpPr>
        <p:spPr/>
        <p:txBody>
          <a:bodyPr/>
          <a:lstStyle/>
          <a:p>
            <a:r>
              <a:rPr lang="en-US" altLang="zh-CN" dirty="0"/>
              <a:t>Firebase Storage </a:t>
            </a:r>
            <a:r>
              <a:rPr lang="zh-CN" altLang="en-US" dirty="0"/>
              <a:t>专为需要存储和呈现用户生成的内容（例如照片或视频）的应用开发者构建</a:t>
            </a:r>
            <a:r>
              <a:rPr lang="zh-CN" altLang="en-US" dirty="0" smtClean="0"/>
              <a:t>。</a:t>
            </a:r>
            <a:endParaRPr lang="en-US" altLang="zh-CN" dirty="0" smtClean="0"/>
          </a:p>
          <a:p>
            <a:r>
              <a:rPr lang="zh-CN" altLang="en-US" dirty="0"/>
              <a:t>不管网络质量如何，</a:t>
            </a:r>
            <a:r>
              <a:rPr lang="en-US" altLang="zh-CN" dirty="0"/>
              <a:t>Firebase Storage </a:t>
            </a:r>
            <a:r>
              <a:rPr lang="zh-CN" altLang="en-US" dirty="0"/>
              <a:t>都可以为您的 </a:t>
            </a:r>
            <a:r>
              <a:rPr lang="en-US" altLang="zh-CN" dirty="0"/>
              <a:t>Firebase </a:t>
            </a:r>
            <a:r>
              <a:rPr lang="zh-CN" altLang="en-US" dirty="0"/>
              <a:t>应用提供安全的文件上传与下载。 您可以使用它存储图片、音频、视频或其他用户生成的内容。 </a:t>
            </a:r>
            <a:r>
              <a:rPr lang="en-US" altLang="zh-CN" dirty="0"/>
              <a:t>Firebase Storage </a:t>
            </a:r>
            <a:r>
              <a:rPr lang="zh-CN" altLang="en-US" dirty="0"/>
              <a:t>由 </a:t>
            </a:r>
            <a:r>
              <a:rPr lang="en-US" altLang="zh-CN" dirty="0"/>
              <a:t>Google Cloud Storage </a:t>
            </a:r>
            <a:r>
              <a:rPr lang="zh-CN" altLang="en-US" dirty="0"/>
              <a:t>提供支持，后者是一种功能强大、简单和经济高效的对象存储服务。</a:t>
            </a:r>
            <a:endParaRPr kumimoji="1" lang="zh-CN" altLang="en-US" dirty="0"/>
          </a:p>
        </p:txBody>
      </p:sp>
      <p:pic>
        <p:nvPicPr>
          <p:cNvPr id="4" name="图片 3"/>
          <p:cNvPicPr>
            <a:picLocks noChangeAspect="1"/>
          </p:cNvPicPr>
          <p:nvPr/>
        </p:nvPicPr>
        <p:blipFill>
          <a:blip r:embed="rId2"/>
          <a:stretch>
            <a:fillRect/>
          </a:stretch>
        </p:blipFill>
        <p:spPr>
          <a:xfrm>
            <a:off x="5053817" y="1027906"/>
            <a:ext cx="1282700" cy="317500"/>
          </a:xfrm>
          <a:prstGeom prst="rect">
            <a:avLst/>
          </a:prstGeom>
        </p:spPr>
      </p:pic>
    </p:spTree>
    <p:extLst>
      <p:ext uri="{BB962C8B-B14F-4D97-AF65-F5344CB8AC3E}">
        <p14:creationId xmlns:p14="http://schemas.microsoft.com/office/powerpoint/2010/main" val="2888726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主要</a:t>
            </a:r>
            <a:r>
              <a:rPr lang="zh-CN" altLang="en-US" dirty="0" smtClean="0"/>
              <a:t>功能</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1354241305"/>
              </p:ext>
            </p:extLst>
          </p:nvPr>
        </p:nvGraphicFramePr>
        <p:xfrm>
          <a:off x="838200" y="1825625"/>
          <a:ext cx="10515600" cy="4711722"/>
        </p:xfrm>
        <a:graphic>
          <a:graphicData uri="http://schemas.openxmlformats.org/drawingml/2006/table">
            <a:tbl>
              <a:tblPr/>
              <a:tblGrid>
                <a:gridCol w="5257800"/>
                <a:gridCol w="5257800"/>
              </a:tblGrid>
              <a:tr h="1384182">
                <a:tc>
                  <a:txBody>
                    <a:bodyPr/>
                    <a:lstStyle/>
                    <a:p>
                      <a:pPr algn="l" fontAlgn="ctr"/>
                      <a:r>
                        <a:rPr lang="zh-CN" altLang="en-US" sz="1600" b="0" i="0">
                          <a:solidFill>
                            <a:srgbClr val="212121"/>
                          </a:solidFill>
                          <a:effectLst/>
                          <a:latin typeface="Roboto-Medium" charset="0"/>
                        </a:rPr>
                        <a:t>稳健</a:t>
                      </a:r>
                    </a:p>
                  </a:txBody>
                  <a:tcPr marL="294507" marR="294507" marT="294507" marB="294507" anchor="ctr">
                    <a:lnL>
                      <a:noFill/>
                    </a:lnL>
                    <a:lnR>
                      <a:noFill/>
                    </a:lnR>
                    <a:lnT>
                      <a:noFill/>
                    </a:lnT>
                    <a:lnB w="12700" cap="flat" cmpd="sng" algn="ctr">
                      <a:solidFill>
                        <a:srgbClr val="CFD8DC"/>
                      </a:solidFill>
                      <a:prstDash val="solid"/>
                      <a:round/>
                      <a:headEnd type="none" w="med" len="med"/>
                      <a:tailEnd type="none" w="med" len="med"/>
                    </a:lnB>
                    <a:noFill/>
                  </a:tcPr>
                </a:tc>
                <a:tc>
                  <a:txBody>
                    <a:bodyPr/>
                    <a:lstStyle/>
                    <a:p>
                      <a:pPr algn="l" fontAlgn="t"/>
                      <a:r>
                        <a:rPr lang="zh-CN" altLang="en-US" sz="1600" b="0" i="0" dirty="0">
                          <a:effectLst/>
                          <a:latin typeface="Roboto-Regular" charset="0"/>
                        </a:rPr>
                        <a:t>无论网络质量如何，</a:t>
                      </a:r>
                      <a:r>
                        <a:rPr lang="en-US" altLang="zh-CN" sz="1600" b="0" i="0" dirty="0">
                          <a:effectLst/>
                          <a:latin typeface="Roboto-Regular" charset="0"/>
                        </a:rPr>
                        <a:t>Firebase Storage </a:t>
                      </a:r>
                      <a:r>
                        <a:rPr lang="zh-CN" altLang="en-US" sz="1600" b="0" i="0" dirty="0">
                          <a:effectLst/>
                          <a:latin typeface="Roboto-Regular" charset="0"/>
                        </a:rPr>
                        <a:t>都可以执行上传和下载。 上传和下载非常稳健，也就是说，上传和下载可以在停止的地方重启，从而节省您的用户的时间和带宽。</a:t>
                      </a:r>
                    </a:p>
                  </a:txBody>
                  <a:tcPr marL="294507" marR="294507" marT="294507" marB="294507">
                    <a:lnL>
                      <a:noFill/>
                    </a:lnL>
                    <a:lnR>
                      <a:noFill/>
                    </a:lnR>
                    <a:lnT>
                      <a:noFill/>
                    </a:lnT>
                    <a:lnB w="12700" cap="flat" cmpd="sng" algn="ctr">
                      <a:solidFill>
                        <a:srgbClr val="CFD8DC"/>
                      </a:solidFill>
                      <a:prstDash val="solid"/>
                      <a:round/>
                      <a:headEnd type="none" w="med" len="med"/>
                      <a:tailEnd type="none" w="med" len="med"/>
                    </a:lnB>
                    <a:noFill/>
                  </a:tcPr>
                </a:tc>
              </a:tr>
              <a:tr h="1582974">
                <a:tc>
                  <a:txBody>
                    <a:bodyPr/>
                    <a:lstStyle/>
                    <a:p>
                      <a:pPr algn="l" fontAlgn="ctr"/>
                      <a:r>
                        <a:rPr lang="zh-CN" altLang="en-US" sz="1600" b="0" i="0">
                          <a:solidFill>
                            <a:srgbClr val="212121"/>
                          </a:solidFill>
                          <a:effectLst/>
                          <a:latin typeface="Roboto-Medium" charset="0"/>
                        </a:rPr>
                        <a:t>安全</a:t>
                      </a:r>
                    </a:p>
                  </a:txBody>
                  <a:tcPr marL="294507" marR="294507" marT="294507" marB="294507"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en-US" altLang="zh-CN" sz="1600" b="0" i="0" dirty="0">
                          <a:effectLst/>
                          <a:latin typeface="Roboto-Regular" charset="0"/>
                        </a:rPr>
                        <a:t>Firebase Storage </a:t>
                      </a:r>
                      <a:r>
                        <a:rPr lang="zh-CN" altLang="en-US" sz="1600" b="0" i="0" dirty="0">
                          <a:effectLst/>
                          <a:latin typeface="Roboto-Regular" charset="0"/>
                        </a:rPr>
                        <a:t>与 </a:t>
                      </a:r>
                      <a:r>
                        <a:rPr lang="en-US" altLang="zh-CN" sz="1600" b="0" i="0" dirty="0">
                          <a:effectLst/>
                          <a:latin typeface="Roboto-Regular" charset="0"/>
                        </a:rPr>
                        <a:t>Firebase Authentication </a:t>
                      </a:r>
                      <a:r>
                        <a:rPr lang="zh-CN" altLang="en-US" sz="1600" b="0" i="0" dirty="0">
                          <a:effectLst/>
                          <a:latin typeface="Roboto-Regular" charset="0"/>
                        </a:rPr>
                        <a:t>集成，可以为开发者提供简单且直观的身份验证。 您可以使用我们的声明性安全模式基于文件名、大小、内容类型和其他元数据允许访问。</a:t>
                      </a:r>
                    </a:p>
                  </a:txBody>
                  <a:tcPr marL="294507" marR="294507" marT="294507" marB="294507">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1384182">
                <a:tc>
                  <a:txBody>
                    <a:bodyPr/>
                    <a:lstStyle/>
                    <a:p>
                      <a:pPr algn="l" fontAlgn="ctr"/>
                      <a:r>
                        <a:rPr lang="zh-CN" altLang="en-US" sz="1600" b="0" i="0">
                          <a:solidFill>
                            <a:srgbClr val="212121"/>
                          </a:solidFill>
                          <a:effectLst/>
                          <a:latin typeface="Roboto-Medium" charset="0"/>
                        </a:rPr>
                        <a:t>可扩展</a:t>
                      </a:r>
                    </a:p>
                  </a:txBody>
                  <a:tcPr marL="294507" marR="294507" marT="294507" marB="294507" anchor="ctr">
                    <a:lnL>
                      <a:noFill/>
                    </a:lnL>
                    <a:lnR>
                      <a:noFill/>
                    </a:lnR>
                    <a:lnT w="12700" cap="flat" cmpd="sng" algn="ctr">
                      <a:solidFill>
                        <a:srgbClr val="CFD8DC"/>
                      </a:solidFill>
                      <a:prstDash val="solid"/>
                      <a:round/>
                      <a:headEnd type="none" w="med" len="med"/>
                      <a:tailEnd type="none" w="med" len="med"/>
                    </a:lnT>
                    <a:lnB>
                      <a:noFill/>
                    </a:lnB>
                    <a:noFill/>
                  </a:tcPr>
                </a:tc>
                <a:tc>
                  <a:txBody>
                    <a:bodyPr/>
                    <a:lstStyle/>
                    <a:p>
                      <a:pPr algn="l" fontAlgn="t"/>
                      <a:r>
                        <a:rPr lang="en-US" altLang="zh-CN" sz="1600" b="0" i="0" dirty="0">
                          <a:effectLst/>
                          <a:latin typeface="Roboto-Regular" charset="0"/>
                        </a:rPr>
                        <a:t>Firebase Storage </a:t>
                      </a:r>
                      <a:r>
                        <a:rPr lang="zh-CN" altLang="en-US" sz="1600" b="0" i="0" dirty="0">
                          <a:effectLst/>
                          <a:latin typeface="Roboto-Regular" charset="0"/>
                        </a:rPr>
                        <a:t>由 </a:t>
                      </a:r>
                      <a:r>
                        <a:rPr lang="en-US" altLang="zh-CN" sz="1600" b="0" i="0" dirty="0">
                          <a:effectLst/>
                          <a:latin typeface="Roboto-Regular" charset="0"/>
                        </a:rPr>
                        <a:t>Google Cloud Storage </a:t>
                      </a:r>
                      <a:r>
                        <a:rPr lang="zh-CN" altLang="en-US" sz="1600" b="0" i="0" dirty="0">
                          <a:effectLst/>
                          <a:latin typeface="Roboto-Regular" charset="0"/>
                        </a:rPr>
                        <a:t>提供支持，在您的应用开始病毒式传播时可以实现 </a:t>
                      </a:r>
                      <a:r>
                        <a:rPr lang="en-US" altLang="zh-CN" sz="1600" b="0" i="0" dirty="0">
                          <a:effectLst/>
                          <a:latin typeface="Roboto-Regular" charset="0"/>
                        </a:rPr>
                        <a:t>PB </a:t>
                      </a:r>
                      <a:r>
                        <a:rPr lang="zh-CN" altLang="en-US" sz="1600" b="0" i="0" dirty="0">
                          <a:effectLst/>
                          <a:latin typeface="Roboto-Regular" charset="0"/>
                        </a:rPr>
                        <a:t>级规模。 使用与 </a:t>
                      </a:r>
                      <a:r>
                        <a:rPr lang="en-US" altLang="zh-CN" sz="1600" b="0" i="0" dirty="0">
                          <a:effectLst/>
                          <a:latin typeface="Roboto-Regular" charset="0"/>
                        </a:rPr>
                        <a:t>Snapchat </a:t>
                      </a:r>
                      <a:r>
                        <a:rPr lang="zh-CN" altLang="en-US" sz="1600" b="0" i="0" dirty="0">
                          <a:effectLst/>
                          <a:latin typeface="Roboto-Regular" charset="0"/>
                        </a:rPr>
                        <a:t>所用一样的基础架构轻松地从原型扩大到生产。</a:t>
                      </a:r>
                    </a:p>
                  </a:txBody>
                  <a:tcPr marL="294507" marR="294507" marT="294507" marB="294507">
                    <a:lnL>
                      <a:noFill/>
                    </a:lnL>
                    <a:lnR>
                      <a:noFill/>
                    </a:lnR>
                    <a:lnT w="12700" cap="flat" cmpd="sng" algn="ctr">
                      <a:solidFill>
                        <a:srgbClr val="CFD8DC"/>
                      </a:solidFill>
                      <a:prstDash val="solid"/>
                      <a:round/>
                      <a:headEnd type="none" w="med" len="med"/>
                      <a:tailEnd type="none" w="med" len="med"/>
                    </a:lnT>
                    <a:lnB>
                      <a:noFill/>
                    </a:lnB>
                    <a:noFill/>
                  </a:tcPr>
                </a:tc>
              </a:tr>
            </a:tbl>
          </a:graphicData>
        </a:graphic>
      </p:graphicFrame>
    </p:spTree>
    <p:extLst>
      <p:ext uri="{BB962C8B-B14F-4D97-AF65-F5344CB8AC3E}">
        <p14:creationId xmlns:p14="http://schemas.microsoft.com/office/powerpoint/2010/main" val="14454347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如何</a:t>
            </a:r>
            <a:r>
              <a:rPr lang="zh-CN" altLang="en-US" dirty="0" smtClean="0"/>
              <a:t>工作</a:t>
            </a:r>
            <a:endParaRPr kumimoji="1" lang="zh-CN" altLang="en-US" dirty="0"/>
          </a:p>
        </p:txBody>
      </p:sp>
      <p:sp>
        <p:nvSpPr>
          <p:cNvPr id="3" name="内容占位符 2"/>
          <p:cNvSpPr>
            <a:spLocks noGrp="1"/>
          </p:cNvSpPr>
          <p:nvPr>
            <p:ph idx="1"/>
          </p:nvPr>
        </p:nvSpPr>
        <p:spPr/>
        <p:txBody>
          <a:bodyPr>
            <a:normAutofit/>
          </a:bodyPr>
          <a:lstStyle/>
          <a:p>
            <a:r>
              <a:rPr lang="zh-CN" altLang="en-US" sz="2000" dirty="0" smtClean="0"/>
              <a:t>开发者使用 </a:t>
            </a:r>
            <a:r>
              <a:rPr lang="en-US" altLang="zh-CN" sz="2000" dirty="0" smtClean="0"/>
              <a:t>Firebase Storage SDK </a:t>
            </a:r>
            <a:r>
              <a:rPr lang="zh-CN" altLang="en-US" sz="2000" dirty="0" smtClean="0"/>
              <a:t>可以直接从客户端上传和下载文件。 如果网络连接较差，客户端可以在停止的地方重试操作，节省您的用户的时间和带宽。</a:t>
            </a:r>
          </a:p>
          <a:p>
            <a:r>
              <a:rPr lang="en-US" altLang="zh-CN" sz="2000" dirty="0" smtClean="0"/>
              <a:t>Firebase Storage </a:t>
            </a:r>
            <a:r>
              <a:rPr lang="zh-CN" altLang="en-US" sz="2000" dirty="0" smtClean="0"/>
              <a:t>将您的文件</a:t>
            </a:r>
            <a:r>
              <a:rPr lang="zh-CN" altLang="en-US" sz="2000" dirty="0"/>
              <a:t>存储在 </a:t>
            </a:r>
            <a:r>
              <a:rPr lang="en-US" altLang="zh-CN" sz="2000" dirty="0"/>
              <a:t> Google Cloud Storage </a:t>
            </a:r>
            <a:r>
              <a:rPr lang="zh-CN" altLang="en-US" sz="2000" dirty="0"/>
              <a:t> 存储</a:t>
            </a:r>
            <a:r>
              <a:rPr lang="zh-CN" altLang="en-US" sz="2000" dirty="0" smtClean="0"/>
              <a:t>段中，也就是说，可以通过 </a:t>
            </a:r>
            <a:r>
              <a:rPr lang="en-US" altLang="zh-CN" sz="2000" dirty="0" smtClean="0"/>
              <a:t>Firebase </a:t>
            </a:r>
            <a:r>
              <a:rPr lang="zh-CN" altLang="en-US" sz="2000" dirty="0" smtClean="0"/>
              <a:t>和 </a:t>
            </a:r>
            <a:r>
              <a:rPr lang="en-US" altLang="zh-CN" sz="2000" dirty="0" smtClean="0"/>
              <a:t>Google Cloud API </a:t>
            </a:r>
            <a:r>
              <a:rPr lang="zh-CN" altLang="en-US" sz="2000" dirty="0" smtClean="0"/>
              <a:t>访问这些文件。</a:t>
            </a:r>
          </a:p>
          <a:p>
            <a:r>
              <a:rPr lang="zh-CN" altLang="en-US" sz="2000" dirty="0" smtClean="0"/>
              <a:t>这样一来，您可以使用 </a:t>
            </a:r>
            <a:r>
              <a:rPr lang="de-DE" altLang="zh-CN" sz="2000" dirty="0"/>
              <a:t> Google </a:t>
            </a:r>
            <a:r>
              <a:rPr lang="zh-CN" altLang="de-DE" sz="2000" dirty="0"/>
              <a:t>云端平台</a:t>
            </a:r>
            <a:r>
              <a:rPr lang="zh-CN" altLang="en-US" sz="2000" dirty="0" smtClean="0"/>
              <a:t>灵活地通过 </a:t>
            </a:r>
            <a:r>
              <a:rPr lang="en-US" altLang="zh-CN" sz="2000" dirty="0" smtClean="0"/>
              <a:t>Firebase </a:t>
            </a:r>
            <a:r>
              <a:rPr lang="zh-CN" altLang="en-US" sz="2000" dirty="0" smtClean="0"/>
              <a:t>从移动客户端上传和下载文件，以及进行服务器端处理，例如图片筛选或视频转码。 </a:t>
            </a:r>
            <a:r>
              <a:rPr lang="en-US" altLang="zh-CN" sz="2000" dirty="0" smtClean="0"/>
              <a:t>Firebase Storage </a:t>
            </a:r>
            <a:r>
              <a:rPr lang="zh-CN" altLang="en-US" sz="2000" dirty="0" smtClean="0"/>
              <a:t>可以自动扩展规模，也就是说，无需从 </a:t>
            </a:r>
            <a:r>
              <a:rPr lang="en-US" altLang="zh-CN" sz="2000" dirty="0" smtClean="0"/>
              <a:t>Firebase Storage </a:t>
            </a:r>
            <a:r>
              <a:rPr lang="zh-CN" altLang="en-US" sz="2000" dirty="0" smtClean="0"/>
              <a:t>迁移到 </a:t>
            </a:r>
            <a:r>
              <a:rPr lang="en-US" altLang="zh-CN" sz="2000" dirty="0" smtClean="0"/>
              <a:t>Google Cloud Storage </a:t>
            </a:r>
            <a:r>
              <a:rPr lang="zh-CN" altLang="en-US" sz="2000" dirty="0" smtClean="0"/>
              <a:t>或任何其他提供商。</a:t>
            </a:r>
          </a:p>
          <a:p>
            <a:r>
              <a:rPr lang="zh-CN" altLang="en-US" sz="2000" dirty="0" smtClean="0"/>
              <a:t>此集成让您可以直接从 </a:t>
            </a:r>
            <a:r>
              <a:rPr lang="en-US" altLang="zh-CN" sz="2000" dirty="0" smtClean="0"/>
              <a:t>Google Cloud Storage</a:t>
            </a:r>
            <a:r>
              <a:rPr lang="en-US" altLang="zh-CN" sz="2000" dirty="0"/>
              <a:t>  </a:t>
            </a:r>
            <a:r>
              <a:rPr lang="en-US" altLang="zh-CN" sz="2000" dirty="0" err="1"/>
              <a:t>gcloud</a:t>
            </a:r>
            <a:r>
              <a:rPr lang="en-US" altLang="zh-CN" sz="2000" dirty="0"/>
              <a:t> </a:t>
            </a:r>
            <a:r>
              <a:rPr lang="zh-CN" altLang="en-US" sz="2000" dirty="0" smtClean="0"/>
              <a:t> 客户端内容库访问文件，因此，您可以将 </a:t>
            </a:r>
            <a:r>
              <a:rPr lang="en-US" altLang="zh-CN" sz="2000" dirty="0" smtClean="0"/>
              <a:t>Firebase Storage </a:t>
            </a:r>
            <a:r>
              <a:rPr lang="zh-CN" altLang="en-US" sz="2000" dirty="0" smtClean="0"/>
              <a:t>与您最喜欢的服务器端语言搭配使用。</a:t>
            </a:r>
          </a:p>
          <a:p>
            <a:r>
              <a:rPr lang="zh-CN" altLang="en-US" sz="2000" dirty="0" smtClean="0"/>
              <a:t>要进行更多控制，您还可以使用 </a:t>
            </a:r>
            <a:r>
              <a:rPr lang="en-US" altLang="zh-CN" sz="2000" dirty="0" smtClean="0"/>
              <a:t>Google Cloud Storage</a:t>
            </a:r>
            <a:r>
              <a:rPr lang="en-US" altLang="zh-CN" sz="2000" dirty="0"/>
              <a:t>  XML </a:t>
            </a:r>
            <a:r>
              <a:rPr lang="zh-CN" altLang="en-US" sz="2000" dirty="0" smtClean="0"/>
              <a:t> 和 </a:t>
            </a:r>
            <a:r>
              <a:rPr lang="en-US" altLang="zh-CN" sz="2000" dirty="0"/>
              <a:t> JSON </a:t>
            </a:r>
            <a:r>
              <a:rPr lang="zh-CN" altLang="en-US" sz="2000" dirty="0" smtClean="0"/>
              <a:t> </a:t>
            </a:r>
            <a:r>
              <a:rPr lang="en-US" altLang="zh-CN" sz="2000" dirty="0" smtClean="0"/>
              <a:t>API</a:t>
            </a:r>
            <a:r>
              <a:rPr lang="zh-CN" altLang="en-US" sz="2000" dirty="0" smtClean="0"/>
              <a:t>。</a:t>
            </a:r>
          </a:p>
          <a:p>
            <a:r>
              <a:rPr lang="en-US" altLang="zh-CN" sz="2000" dirty="0" smtClean="0"/>
              <a:t>Firebase Storage </a:t>
            </a:r>
            <a:r>
              <a:rPr lang="zh-CN" altLang="en-US" sz="2000" dirty="0" smtClean="0"/>
              <a:t>与</a:t>
            </a:r>
            <a:r>
              <a:rPr lang="en-US" altLang="zh-CN" sz="2000" dirty="0"/>
              <a:t>Firebase Authentication </a:t>
            </a:r>
            <a:r>
              <a:rPr lang="zh-CN" altLang="en-US" sz="2000" dirty="0" smtClean="0"/>
              <a:t> 无缝集成，可以标识用户和提供让您能够在各个文件或成组文件上设置访问</a:t>
            </a:r>
            <a:r>
              <a:rPr lang="zh-CN" altLang="en-US" sz="2000" dirty="0"/>
              <a:t>控制的声明性安全语言，</a:t>
            </a:r>
            <a:r>
              <a:rPr lang="zh-CN" altLang="en-US" sz="2000" dirty="0" smtClean="0"/>
              <a:t>这样，您可以根据需要将文件设为公开或私有。</a:t>
            </a:r>
          </a:p>
          <a:p>
            <a:endParaRPr kumimoji="1" lang="zh-CN" altLang="en-US" sz="2300" dirty="0"/>
          </a:p>
        </p:txBody>
      </p:sp>
    </p:spTree>
    <p:extLst>
      <p:ext uri="{BB962C8B-B14F-4D97-AF65-F5344CB8AC3E}">
        <p14:creationId xmlns:p14="http://schemas.microsoft.com/office/powerpoint/2010/main" val="18722084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实现</a:t>
            </a:r>
            <a:r>
              <a:rPr lang="zh-CN" altLang="en-US" dirty="0" smtClean="0"/>
              <a:t>路径</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356284814"/>
              </p:ext>
            </p:extLst>
          </p:nvPr>
        </p:nvGraphicFramePr>
        <p:xfrm>
          <a:off x="838199" y="1822938"/>
          <a:ext cx="10515600" cy="4447257"/>
        </p:xfrm>
        <a:graphic>
          <a:graphicData uri="http://schemas.openxmlformats.org/drawingml/2006/table">
            <a:tbl>
              <a:tblPr/>
              <a:tblGrid>
                <a:gridCol w="5257800"/>
                <a:gridCol w="5257800"/>
              </a:tblGrid>
              <a:tr h="1087834">
                <a:tc>
                  <a:txBody>
                    <a:bodyPr/>
                    <a:lstStyle/>
                    <a:p>
                      <a:pPr algn="l" fontAlgn="ctr"/>
                      <a:r>
                        <a:rPr lang="en-US" sz="1800" b="0" i="0">
                          <a:solidFill>
                            <a:srgbClr val="212121"/>
                          </a:solidFill>
                          <a:effectLst/>
                          <a:latin typeface="Roboto-Medium" charset="0"/>
                        </a:rPr>
                        <a:t>集成 Firebase Storage SDK。</a:t>
                      </a:r>
                    </a:p>
                  </a:txBody>
                  <a:tcPr marL="270269" marR="270269" marT="270269" marB="270269" anchor="ctr">
                    <a:lnL>
                      <a:noFill/>
                    </a:lnL>
                    <a:lnR>
                      <a:noFill/>
                    </a:lnR>
                    <a:lnT>
                      <a:noFill/>
                    </a:lnT>
                    <a:lnB w="12700" cap="flat" cmpd="sng" algn="ctr">
                      <a:solidFill>
                        <a:srgbClr val="CFD8DC"/>
                      </a:solidFill>
                      <a:prstDash val="solid"/>
                      <a:round/>
                      <a:headEnd type="none" w="med" len="med"/>
                      <a:tailEnd type="none" w="med" len="med"/>
                    </a:lnB>
                    <a:noFill/>
                  </a:tcPr>
                </a:tc>
                <a:tc>
                  <a:txBody>
                    <a:bodyPr/>
                    <a:lstStyle/>
                    <a:p>
                      <a:pPr algn="l" fontAlgn="t"/>
                      <a:r>
                        <a:rPr lang="zh-CN" altLang="en-US" sz="1800" b="0" i="0">
                          <a:effectLst/>
                          <a:latin typeface="Roboto-Regular" charset="0"/>
                        </a:rPr>
                        <a:t>通过 </a:t>
                      </a:r>
                      <a:r>
                        <a:rPr lang="en-US" altLang="zh-CN" sz="1800" b="0" i="0">
                          <a:effectLst/>
                          <a:latin typeface="Roboto-Regular" charset="0"/>
                        </a:rPr>
                        <a:t>Gradle</a:t>
                      </a:r>
                      <a:r>
                        <a:rPr lang="zh-CN" altLang="en-US" sz="1800" b="0" i="0">
                          <a:effectLst/>
                          <a:latin typeface="Roboto-Regular" charset="0"/>
                        </a:rPr>
                        <a:t>、</a:t>
                      </a:r>
                      <a:r>
                        <a:rPr lang="en-US" altLang="zh-CN" sz="1800" b="0" i="0">
                          <a:effectLst/>
                          <a:latin typeface="Roboto-Regular" charset="0"/>
                        </a:rPr>
                        <a:t>CocoaPods </a:t>
                      </a:r>
                      <a:r>
                        <a:rPr lang="zh-CN" altLang="en-US" sz="1800" b="0" i="0">
                          <a:effectLst/>
                          <a:latin typeface="Roboto-Regular" charset="0"/>
                        </a:rPr>
                        <a:t>或脚本包含来快速包括客户端。</a:t>
                      </a:r>
                    </a:p>
                  </a:txBody>
                  <a:tcPr marL="270269" marR="270269" marT="270269" marB="270269">
                    <a:lnL>
                      <a:noFill/>
                    </a:lnL>
                    <a:lnR>
                      <a:noFill/>
                    </a:lnR>
                    <a:lnT>
                      <a:noFill/>
                    </a:lnT>
                    <a:lnB w="12700" cap="flat" cmpd="sng" algn="ctr">
                      <a:solidFill>
                        <a:srgbClr val="CFD8DC"/>
                      </a:solidFill>
                      <a:prstDash val="solid"/>
                      <a:round/>
                      <a:headEnd type="none" w="med" len="med"/>
                      <a:tailEnd type="none" w="med" len="med"/>
                    </a:lnB>
                    <a:noFill/>
                  </a:tcPr>
                </a:tc>
              </a:tr>
              <a:tr h="1270266">
                <a:tc>
                  <a:txBody>
                    <a:bodyPr/>
                    <a:lstStyle/>
                    <a:p>
                      <a:pPr algn="l" fontAlgn="ctr"/>
                      <a:r>
                        <a:rPr lang="zh-CN" altLang="en-US" sz="1800" b="0" i="0" dirty="0">
                          <a:solidFill>
                            <a:srgbClr val="212121"/>
                          </a:solidFill>
                          <a:effectLst/>
                          <a:latin typeface="Roboto-Medium" charset="0"/>
                        </a:rPr>
                        <a:t>创建引用。</a:t>
                      </a:r>
                    </a:p>
                  </a:txBody>
                  <a:tcPr marL="270269" marR="270269" marT="270269" marB="270269"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zh-CN" altLang="en-US" sz="1800" b="0" i="0" dirty="0">
                          <a:effectLst/>
                          <a:latin typeface="Roboto-Regular" charset="0"/>
                        </a:rPr>
                        <a:t>引用文件的路径（例如“</a:t>
                      </a:r>
                      <a:r>
                        <a:rPr lang="en-US" altLang="zh-CN" sz="1800" b="0" i="0" dirty="0">
                          <a:effectLst/>
                          <a:latin typeface="Roboto-Regular" charset="0"/>
                        </a:rPr>
                        <a:t>images/</a:t>
                      </a:r>
                      <a:r>
                        <a:rPr lang="en-US" altLang="zh-CN" sz="1800" b="0" i="0" dirty="0" err="1">
                          <a:effectLst/>
                          <a:latin typeface="Roboto-Regular" charset="0"/>
                        </a:rPr>
                        <a:t>mountains.png</a:t>
                      </a:r>
                      <a:r>
                        <a:rPr lang="en-US" altLang="zh-CN" sz="1800" b="0" i="0" dirty="0">
                          <a:effectLst/>
                          <a:latin typeface="Roboto-Regular" charset="0"/>
                        </a:rPr>
                        <a:t>”</a:t>
                      </a:r>
                      <a:r>
                        <a:rPr lang="zh-CN" altLang="en-US" sz="1800" b="0" i="0" dirty="0">
                          <a:effectLst/>
                          <a:latin typeface="Roboto-Regular" charset="0"/>
                        </a:rPr>
                        <a:t>）以上传、下载或删除文件。</a:t>
                      </a:r>
                    </a:p>
                  </a:txBody>
                  <a:tcPr marL="270269" marR="270269" marT="270269" marB="270269">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905403">
                <a:tc>
                  <a:txBody>
                    <a:bodyPr/>
                    <a:lstStyle/>
                    <a:p>
                      <a:pPr algn="l" fontAlgn="ctr"/>
                      <a:r>
                        <a:rPr lang="zh-CN" altLang="en-US" sz="1800" b="0" i="0">
                          <a:solidFill>
                            <a:srgbClr val="212121"/>
                          </a:solidFill>
                          <a:effectLst/>
                          <a:latin typeface="Roboto-Medium" charset="0"/>
                        </a:rPr>
                        <a:t>上传或下载。</a:t>
                      </a:r>
                    </a:p>
                  </a:txBody>
                  <a:tcPr marL="270269" marR="270269" marT="270269" marB="270269"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zh-CN" altLang="en-US" sz="1800" b="0" i="0">
                          <a:effectLst/>
                          <a:latin typeface="Roboto-Regular" charset="0"/>
                        </a:rPr>
                        <a:t>上传或下载至内存中或磁盘上的原生类型。</a:t>
                      </a:r>
                    </a:p>
                  </a:txBody>
                  <a:tcPr marL="270269" marR="270269" marT="270269" marB="270269">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1087834">
                <a:tc>
                  <a:txBody>
                    <a:bodyPr/>
                    <a:lstStyle/>
                    <a:p>
                      <a:pPr algn="l" fontAlgn="ctr"/>
                      <a:r>
                        <a:rPr lang="zh-CN" altLang="en-US" sz="1800" b="0" i="0" dirty="0">
                          <a:solidFill>
                            <a:srgbClr val="212121"/>
                          </a:solidFill>
                          <a:effectLst/>
                          <a:latin typeface="Roboto-Medium" charset="0"/>
                        </a:rPr>
                        <a:t>保护您的文件。</a:t>
                      </a:r>
                    </a:p>
                  </a:txBody>
                  <a:tcPr marL="270269" marR="270269" marT="270269" marB="270269" anchor="ctr">
                    <a:lnL>
                      <a:noFill/>
                    </a:lnL>
                    <a:lnR>
                      <a:noFill/>
                    </a:lnR>
                    <a:lnT w="12700" cap="flat" cmpd="sng" algn="ctr">
                      <a:solidFill>
                        <a:srgbClr val="CFD8DC"/>
                      </a:solidFill>
                      <a:prstDash val="solid"/>
                      <a:round/>
                      <a:headEnd type="none" w="med" len="med"/>
                      <a:tailEnd type="none" w="med" len="med"/>
                    </a:lnT>
                    <a:lnB>
                      <a:noFill/>
                    </a:lnB>
                    <a:noFill/>
                  </a:tcPr>
                </a:tc>
                <a:tc>
                  <a:txBody>
                    <a:bodyPr/>
                    <a:lstStyle/>
                    <a:p>
                      <a:pPr algn="l" fontAlgn="t"/>
                      <a:r>
                        <a:rPr lang="en-US" sz="1800" b="0" i="0" dirty="0" smtClean="0">
                          <a:effectLst/>
                          <a:latin typeface="Roboto-Regular" charset="0"/>
                        </a:rPr>
                        <a:t>使用 Firebase Storage Security Rules 可以保护您的文件。</a:t>
                      </a:r>
                      <a:endParaRPr lang="en-US" sz="1800" b="0" i="0" dirty="0">
                        <a:effectLst/>
                        <a:latin typeface="Roboto-Regular" charset="0"/>
                      </a:endParaRPr>
                    </a:p>
                  </a:txBody>
                  <a:tcPr marL="270269" marR="270269" marT="270269" marB="270269">
                    <a:lnL>
                      <a:noFill/>
                    </a:lnL>
                    <a:lnR>
                      <a:noFill/>
                    </a:lnR>
                    <a:lnT w="12700" cap="flat" cmpd="sng" algn="ctr">
                      <a:solidFill>
                        <a:srgbClr val="CFD8DC"/>
                      </a:solidFill>
                      <a:prstDash val="solid"/>
                      <a:round/>
                      <a:headEnd type="none" w="med" len="med"/>
                      <a:tailEnd type="none" w="med" len="med"/>
                    </a:lnT>
                    <a:lnB>
                      <a:noFill/>
                    </a:lnB>
                    <a:noFill/>
                  </a:tcPr>
                </a:tc>
              </a:tr>
            </a:tbl>
          </a:graphicData>
        </a:graphic>
      </p:graphicFrame>
    </p:spTree>
    <p:extLst>
      <p:ext uri="{BB962C8B-B14F-4D97-AF65-F5344CB8AC3E}">
        <p14:creationId xmlns:p14="http://schemas.microsoft.com/office/powerpoint/2010/main" val="14482387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扩展及影响</a:t>
            </a:r>
            <a:endParaRPr kumimoji="1" lang="zh-CN" altLang="en-US" dirty="0"/>
          </a:p>
        </p:txBody>
      </p:sp>
      <p:sp>
        <p:nvSpPr>
          <p:cNvPr id="3" name="内容占位符 2"/>
          <p:cNvSpPr>
            <a:spLocks noGrp="1"/>
          </p:cNvSpPr>
          <p:nvPr>
            <p:ph idx="1"/>
          </p:nvPr>
        </p:nvSpPr>
        <p:spPr/>
        <p:txBody>
          <a:bodyPr>
            <a:normAutofit/>
          </a:bodyPr>
          <a:lstStyle/>
          <a:p>
            <a:r>
              <a:rPr lang="en-US" altLang="zh-CN" sz="2400" dirty="0"/>
              <a:t>Google</a:t>
            </a:r>
            <a:r>
              <a:rPr lang="zh-CN" altLang="en-US" sz="2400" dirty="0"/>
              <a:t>为移动应用开发者们提供了大量的云服务，而该公司于</a:t>
            </a:r>
            <a:r>
              <a:rPr lang="en-US" altLang="zh-CN" sz="2400" dirty="0"/>
              <a:t>2014</a:t>
            </a:r>
            <a:r>
              <a:rPr lang="zh-CN" altLang="en-US" sz="2400" dirty="0"/>
              <a:t>年收购的</a:t>
            </a:r>
            <a:r>
              <a:rPr lang="en-US" altLang="zh-CN" sz="2400" dirty="0"/>
              <a:t>Firebase</a:t>
            </a:r>
            <a:r>
              <a:rPr lang="zh-CN" altLang="en-US" sz="2400" dirty="0"/>
              <a:t>，也变成了面向移动开发者的一体化平台。此前，</a:t>
            </a:r>
            <a:r>
              <a:rPr lang="en-US" altLang="zh-CN" sz="2400" dirty="0"/>
              <a:t>Firebase</a:t>
            </a:r>
            <a:r>
              <a:rPr lang="zh-CN" altLang="en-US" sz="2400" dirty="0"/>
              <a:t>就已经为移动应用开发者们提供了特定的平台和</a:t>
            </a:r>
            <a:r>
              <a:rPr lang="en-US" altLang="zh-CN" sz="2400" dirty="0"/>
              <a:t>SDK</a:t>
            </a:r>
            <a:r>
              <a:rPr lang="zh-CN" altLang="en-US" sz="2400" dirty="0"/>
              <a:t>。不过现在，这项服务已经极大地扩展、带来了一众全新的功能、并与其它工具实现了更深入的云集成</a:t>
            </a:r>
            <a:r>
              <a:rPr lang="en-US" altLang="zh-CN" sz="2400" dirty="0"/>
              <a:t>——Google</a:t>
            </a:r>
            <a:r>
              <a:rPr lang="zh-CN" altLang="en-US" sz="2400" dirty="0" smtClean="0"/>
              <a:t>在今年召开</a:t>
            </a:r>
            <a:r>
              <a:rPr lang="zh-CN" altLang="en-US" sz="2400" dirty="0"/>
              <a:t>的</a:t>
            </a:r>
            <a:r>
              <a:rPr lang="en-US" altLang="zh-CN" sz="2400" dirty="0"/>
              <a:t>I/O 2016</a:t>
            </a:r>
            <a:r>
              <a:rPr lang="zh-CN" altLang="en-US" sz="2400" dirty="0"/>
              <a:t>大会</a:t>
            </a:r>
            <a:r>
              <a:rPr lang="zh-CN" altLang="en-US" sz="2400" dirty="0" smtClean="0"/>
              <a:t>上发布</a:t>
            </a:r>
            <a:r>
              <a:rPr lang="zh-CN" altLang="en-US" sz="2400" dirty="0"/>
              <a:t>了全新的</a:t>
            </a:r>
            <a:r>
              <a:rPr lang="en-US" altLang="zh-CN" sz="2400" dirty="0"/>
              <a:t>Firebase</a:t>
            </a:r>
            <a:r>
              <a:rPr lang="zh-CN" altLang="en-US" sz="2400" dirty="0" smtClean="0"/>
              <a:t>。</a:t>
            </a:r>
            <a:endParaRPr lang="en-US" altLang="zh-CN" sz="2400" dirty="0" smtClean="0"/>
          </a:p>
          <a:p>
            <a:endParaRPr lang="en-US" altLang="zh-CN" sz="2400" dirty="0" smtClean="0"/>
          </a:p>
          <a:p>
            <a:r>
              <a:rPr lang="en-US" altLang="zh-CN" sz="2400" dirty="0" smtClean="0"/>
              <a:t>Google</a:t>
            </a:r>
            <a:r>
              <a:rPr lang="zh-CN" altLang="en-US" sz="2400" dirty="0"/>
              <a:t> </a:t>
            </a:r>
            <a:r>
              <a:rPr lang="en-US" altLang="zh-CN" sz="2400" dirty="0"/>
              <a:t>I/O</a:t>
            </a:r>
            <a:r>
              <a:rPr lang="zh-CN" altLang="en-US" sz="2400" dirty="0"/>
              <a:t> </a:t>
            </a:r>
            <a:r>
              <a:rPr lang="en-US" altLang="zh-CN" sz="2400" dirty="0"/>
              <a:t>2016</a:t>
            </a:r>
            <a:r>
              <a:rPr lang="zh-CN" altLang="en-US" sz="2400" dirty="0"/>
              <a:t>大会推出全新的</a:t>
            </a:r>
            <a:r>
              <a:rPr lang="en-US" altLang="zh-CN" sz="2400" dirty="0"/>
              <a:t>Firebase</a:t>
            </a:r>
            <a:r>
              <a:rPr lang="zh-CN" altLang="en-US" sz="2400" dirty="0"/>
              <a:t>平台后，开发者反响强烈。</a:t>
            </a:r>
            <a:r>
              <a:rPr lang="en-US" altLang="zh-CN" sz="2400" dirty="0" smtClean="0"/>
              <a:t>Google</a:t>
            </a:r>
            <a:r>
              <a:rPr lang="zh-CN" altLang="en-US" sz="2400" dirty="0" smtClean="0"/>
              <a:t>一年半前</a:t>
            </a:r>
            <a:r>
              <a:rPr lang="zh-CN" altLang="en-US" sz="2400" dirty="0"/>
              <a:t>收购</a:t>
            </a:r>
            <a:r>
              <a:rPr lang="en-US" altLang="zh-CN" sz="2400" dirty="0"/>
              <a:t>Firebase</a:t>
            </a:r>
            <a:r>
              <a:rPr lang="zh-CN" altLang="en-US" sz="2400" dirty="0"/>
              <a:t>时后者团队仅</a:t>
            </a:r>
            <a:r>
              <a:rPr lang="en-US" altLang="zh-CN" sz="2400" dirty="0"/>
              <a:t>26</a:t>
            </a:r>
            <a:r>
              <a:rPr lang="zh-CN" altLang="en-US" sz="2400" dirty="0"/>
              <a:t>人，按照</a:t>
            </a:r>
            <a:r>
              <a:rPr lang="en-US" altLang="zh-CN" sz="2400" dirty="0"/>
              <a:t>Google</a:t>
            </a:r>
            <a:r>
              <a:rPr lang="zh-CN" altLang="en-US" sz="2400" dirty="0"/>
              <a:t>的作风，收购后的公司品牌就要关掉。至今收购而保留下来的品牌并不多，除非收购前品牌影响力很大，比如</a:t>
            </a:r>
            <a:r>
              <a:rPr lang="en-US" altLang="zh-CN" sz="2400" dirty="0"/>
              <a:t>Nest</a:t>
            </a:r>
            <a:r>
              <a:rPr lang="zh-CN" altLang="en-US" sz="2400" dirty="0" smtClean="0"/>
              <a:t>、</a:t>
            </a:r>
            <a:r>
              <a:rPr lang="en-US" altLang="zh-CN" sz="2400" dirty="0" smtClean="0"/>
              <a:t>Android</a:t>
            </a:r>
            <a:r>
              <a:rPr lang="zh-CN" altLang="en-US" sz="2400" dirty="0" smtClean="0"/>
              <a:t>，</a:t>
            </a:r>
            <a:r>
              <a:rPr lang="zh-CN" altLang="en-US" sz="2400" dirty="0"/>
              <a:t>都是特别大体量的产品。</a:t>
            </a:r>
            <a:r>
              <a:rPr lang="en-US" altLang="zh-CN" sz="2400" dirty="0"/>
              <a:t>Firebase</a:t>
            </a:r>
            <a:r>
              <a:rPr lang="zh-CN" altLang="en-US" sz="2400" dirty="0"/>
              <a:t>能够保留下品牌，足见这个产品的影响力。</a:t>
            </a:r>
            <a:endParaRPr lang="en-US" altLang="zh-CN" sz="2400" dirty="0" smtClean="0"/>
          </a:p>
        </p:txBody>
      </p:sp>
    </p:spTree>
    <p:extLst>
      <p:ext uri="{BB962C8B-B14F-4D97-AF65-F5344CB8AC3E}">
        <p14:creationId xmlns:p14="http://schemas.microsoft.com/office/powerpoint/2010/main" val="202033348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Firebase Crash Reporting</a:t>
            </a:r>
            <a:endParaRPr kumimoji="1" lang="zh-CN" altLang="en-US" dirty="0"/>
          </a:p>
        </p:txBody>
      </p:sp>
      <p:sp>
        <p:nvSpPr>
          <p:cNvPr id="3" name="内容占位符 2"/>
          <p:cNvSpPr>
            <a:spLocks noGrp="1"/>
          </p:cNvSpPr>
          <p:nvPr>
            <p:ph idx="1"/>
          </p:nvPr>
        </p:nvSpPr>
        <p:spPr/>
        <p:txBody>
          <a:bodyPr/>
          <a:lstStyle/>
          <a:p>
            <a:r>
              <a:rPr lang="zh-CN" altLang="en-US" dirty="0"/>
              <a:t>综合性可操作信息，旨在帮助</a:t>
            </a:r>
            <a:r>
              <a:rPr lang="zh-CN" altLang="en-US" dirty="0" smtClean="0"/>
              <a:t>您</a:t>
            </a:r>
            <a:endParaRPr lang="en-US" altLang="zh-CN" dirty="0" smtClean="0"/>
          </a:p>
          <a:p>
            <a:r>
              <a:rPr lang="en-US" altLang="zh-CN" dirty="0"/>
              <a:t>Crash Reporting </a:t>
            </a:r>
            <a:r>
              <a:rPr lang="zh-CN" altLang="en-US" dirty="0"/>
              <a:t>创建关于应用中错误的详细报告。错误按组划分为若干堆叠追踪类似的聚类，并按对用户的影响严重程度分类。</a:t>
            </a:r>
          </a:p>
          <a:p>
            <a:r>
              <a:rPr lang="zh-CN" altLang="en-US" dirty="0"/>
              <a:t>除了自动生成报告外，您还可以记录自定义事件，以帮助捕获导致崩溃的步骤。</a:t>
            </a:r>
          </a:p>
          <a:p>
            <a:r>
              <a:rPr lang="en-US" altLang="zh-CN" dirty="0"/>
              <a:t>Crash Reporting </a:t>
            </a:r>
            <a:r>
              <a:rPr lang="zh-CN" altLang="en-US" dirty="0"/>
              <a:t>目前正处于测试版发布阶段，在此期间我们解决一些已知问题。</a:t>
            </a:r>
          </a:p>
        </p:txBody>
      </p:sp>
      <p:pic>
        <p:nvPicPr>
          <p:cNvPr id="4" name="图片 3"/>
          <p:cNvPicPr>
            <a:picLocks noChangeAspect="1"/>
          </p:cNvPicPr>
          <p:nvPr/>
        </p:nvPicPr>
        <p:blipFill>
          <a:blip r:embed="rId2"/>
          <a:stretch>
            <a:fillRect/>
          </a:stretch>
        </p:blipFill>
        <p:spPr>
          <a:xfrm>
            <a:off x="6996393" y="1027906"/>
            <a:ext cx="781050" cy="273050"/>
          </a:xfrm>
          <a:prstGeom prst="rect">
            <a:avLst/>
          </a:prstGeom>
        </p:spPr>
      </p:pic>
    </p:spTree>
    <p:extLst>
      <p:ext uri="{BB962C8B-B14F-4D97-AF65-F5344CB8AC3E}">
        <p14:creationId xmlns:p14="http://schemas.microsoft.com/office/powerpoint/2010/main" val="8215400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主要</a:t>
            </a:r>
            <a:r>
              <a:rPr lang="zh-CN" altLang="en-US" dirty="0" smtClean="0"/>
              <a:t>功能</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1719064222"/>
              </p:ext>
            </p:extLst>
          </p:nvPr>
        </p:nvGraphicFramePr>
        <p:xfrm>
          <a:off x="838199" y="1822938"/>
          <a:ext cx="10515600" cy="4535560"/>
        </p:xfrm>
        <a:graphic>
          <a:graphicData uri="http://schemas.openxmlformats.org/drawingml/2006/table">
            <a:tbl>
              <a:tblPr/>
              <a:tblGrid>
                <a:gridCol w="5257800"/>
                <a:gridCol w="5257800"/>
              </a:tblGrid>
              <a:tr h="1087834">
                <a:tc>
                  <a:txBody>
                    <a:bodyPr/>
                    <a:lstStyle/>
                    <a:p>
                      <a:pPr algn="l" fontAlgn="ctr"/>
                      <a:r>
                        <a:rPr lang="zh-CN" altLang="en-US" sz="1600" b="0" i="0" dirty="0">
                          <a:solidFill>
                            <a:srgbClr val="212121"/>
                          </a:solidFill>
                          <a:effectLst/>
                          <a:latin typeface="Roboto-Medium" charset="0"/>
                        </a:rPr>
                        <a:t>监控致命错误和非致命错误</a:t>
                      </a:r>
                    </a:p>
                  </a:txBody>
                  <a:tcPr marL="270269" marR="270269" marT="270269" marB="270269" anchor="ctr">
                    <a:lnL>
                      <a:noFill/>
                    </a:lnL>
                    <a:lnR>
                      <a:noFill/>
                    </a:lnR>
                    <a:lnT>
                      <a:noFill/>
                    </a:lnT>
                    <a:lnB w="12700" cap="flat" cmpd="sng" algn="ctr">
                      <a:solidFill>
                        <a:srgbClr val="CFD8DC"/>
                      </a:solidFill>
                      <a:prstDash val="solid"/>
                      <a:round/>
                      <a:headEnd type="none" w="med" len="med"/>
                      <a:tailEnd type="none" w="med" len="med"/>
                    </a:lnB>
                    <a:noFill/>
                  </a:tcPr>
                </a:tc>
                <a:tc>
                  <a:txBody>
                    <a:bodyPr/>
                    <a:lstStyle/>
                    <a:p>
                      <a:pPr algn="l" fontAlgn="t"/>
                      <a:r>
                        <a:rPr lang="zh-CN" altLang="en-US" sz="1600" b="0" i="0">
                          <a:effectLst/>
                          <a:latin typeface="Roboto-Regular" charset="0"/>
                        </a:rPr>
                        <a:t>监控 </a:t>
                      </a:r>
                      <a:r>
                        <a:rPr lang="en-US" altLang="zh-CN" sz="1600" b="0" i="0">
                          <a:effectLst/>
                          <a:latin typeface="Roboto-Regular" charset="0"/>
                        </a:rPr>
                        <a:t>iOS </a:t>
                      </a:r>
                      <a:r>
                        <a:rPr lang="zh-CN" altLang="en-US" sz="1600" b="0" i="0">
                          <a:effectLst/>
                          <a:latin typeface="Roboto-Regular" charset="0"/>
                        </a:rPr>
                        <a:t>中的致命错误以及 </a:t>
                      </a:r>
                      <a:r>
                        <a:rPr lang="en-US" altLang="zh-CN" sz="1600" b="0" i="0">
                          <a:effectLst/>
                          <a:latin typeface="Roboto-Regular" charset="0"/>
                        </a:rPr>
                        <a:t>Android </a:t>
                      </a:r>
                      <a:r>
                        <a:rPr lang="zh-CN" altLang="en-US" sz="1600" b="0" i="0">
                          <a:effectLst/>
                          <a:latin typeface="Roboto-Regular" charset="0"/>
                        </a:rPr>
                        <a:t>中的致命和非致命错误。 报告按对用户影响的严重程度分类。</a:t>
                      </a:r>
                    </a:p>
                  </a:txBody>
                  <a:tcPr marL="270269" marR="270269" marT="270269" marB="270269">
                    <a:lnL>
                      <a:noFill/>
                    </a:lnL>
                    <a:lnR>
                      <a:noFill/>
                    </a:lnR>
                    <a:lnT>
                      <a:noFill/>
                    </a:lnT>
                    <a:lnB w="12700" cap="flat" cmpd="sng" algn="ctr">
                      <a:solidFill>
                        <a:srgbClr val="CFD8DC"/>
                      </a:solidFill>
                      <a:prstDash val="solid"/>
                      <a:round/>
                      <a:headEnd type="none" w="med" len="med"/>
                      <a:tailEnd type="none" w="med" len="med"/>
                    </a:lnB>
                    <a:noFill/>
                  </a:tcPr>
                </a:tc>
              </a:tr>
              <a:tr h="1087834">
                <a:tc>
                  <a:txBody>
                    <a:bodyPr/>
                    <a:lstStyle/>
                    <a:p>
                      <a:pPr algn="l" fontAlgn="ctr"/>
                      <a:r>
                        <a:rPr lang="zh-CN" altLang="en-US" sz="1600" b="0" i="0">
                          <a:solidFill>
                            <a:srgbClr val="212121"/>
                          </a:solidFill>
                          <a:effectLst/>
                          <a:latin typeface="Roboto-Medium" charset="0"/>
                        </a:rPr>
                        <a:t>收集您诊断问题所需的数据</a:t>
                      </a:r>
                    </a:p>
                  </a:txBody>
                  <a:tcPr marL="270269" marR="270269" marT="270269" marB="270269"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zh-CN" altLang="en-US" sz="1600" b="0" i="0">
                          <a:effectLst/>
                          <a:latin typeface="Roboto-Regular" charset="0"/>
                        </a:rPr>
                        <a:t>每份报告都含有全面堆叠追踪以及发生错误时的设备特性、性能数据和用户环境。 类似报告自动群集，更加容易识别相关的错误。</a:t>
                      </a:r>
                    </a:p>
                  </a:txBody>
                  <a:tcPr marL="270269" marR="270269" marT="270269" marB="270269">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1087834">
                <a:tc>
                  <a:txBody>
                    <a:bodyPr/>
                    <a:lstStyle/>
                    <a:p>
                      <a:pPr algn="l" fontAlgn="ctr"/>
                      <a:r>
                        <a:rPr lang="nb-NO" sz="1600" b="0" i="0">
                          <a:solidFill>
                            <a:srgbClr val="212121"/>
                          </a:solidFill>
                          <a:effectLst/>
                          <a:latin typeface="Roboto-Medium" charset="0"/>
                        </a:rPr>
                        <a:t>集成 Analytics</a:t>
                      </a:r>
                    </a:p>
                  </a:txBody>
                  <a:tcPr marL="270269" marR="270269" marT="270269" marB="270269"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zh-CN" altLang="en-US" sz="1600" b="0" i="0">
                          <a:effectLst/>
                          <a:latin typeface="Roboto-Regular" charset="0"/>
                        </a:rPr>
                        <a:t>捕获的错误设为 </a:t>
                      </a:r>
                      <a:r>
                        <a:rPr lang="en-US" altLang="zh-CN" sz="1600" b="0" i="0">
                          <a:effectLst/>
                          <a:latin typeface="Roboto-Regular" charset="0"/>
                        </a:rPr>
                        <a:t>Analytics </a:t>
                      </a:r>
                      <a:r>
                        <a:rPr lang="zh-CN" altLang="en-US" sz="1600" b="0" i="0">
                          <a:effectLst/>
                          <a:latin typeface="Roboto-Regular" charset="0"/>
                        </a:rPr>
                        <a:t>中的 </a:t>
                      </a:r>
                      <a:r>
                        <a:rPr lang="en-US" altLang="zh-CN" sz="1600" b="0" i="0">
                          <a:effectLst/>
                          <a:latin typeface="Roboto-Regular" charset="0"/>
                        </a:rPr>
                        <a:t>app_exception </a:t>
                      </a:r>
                      <a:r>
                        <a:rPr lang="zh-CN" altLang="en-US" sz="1600" b="0" i="0">
                          <a:effectLst/>
                          <a:latin typeface="Roboto-Regular" charset="0"/>
                        </a:rPr>
                        <a:t>事件，以便您根据看到错误的用户过滤目标受众群体。</a:t>
                      </a:r>
                    </a:p>
                  </a:txBody>
                  <a:tcPr marL="270269" marR="270269" marT="270269" marB="270269">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1087834">
                <a:tc>
                  <a:txBody>
                    <a:bodyPr/>
                    <a:lstStyle/>
                    <a:p>
                      <a:pPr algn="l" fontAlgn="ctr"/>
                      <a:r>
                        <a:rPr lang="zh-CN" altLang="en-US" sz="1600" b="0" i="0">
                          <a:solidFill>
                            <a:srgbClr val="212121"/>
                          </a:solidFill>
                          <a:effectLst/>
                          <a:latin typeface="Roboto-Medium" charset="0"/>
                        </a:rPr>
                        <a:t>免费而简单</a:t>
                      </a:r>
                    </a:p>
                  </a:txBody>
                  <a:tcPr marL="270269" marR="270269" marT="270269" marB="270269" anchor="ctr">
                    <a:lnL>
                      <a:noFill/>
                    </a:lnL>
                    <a:lnR>
                      <a:noFill/>
                    </a:lnR>
                    <a:lnT w="12700" cap="flat" cmpd="sng" algn="ctr">
                      <a:solidFill>
                        <a:srgbClr val="CFD8DC"/>
                      </a:solidFill>
                      <a:prstDash val="solid"/>
                      <a:round/>
                      <a:headEnd type="none" w="med" len="med"/>
                      <a:tailEnd type="none" w="med" len="med"/>
                    </a:lnT>
                    <a:lnB>
                      <a:noFill/>
                    </a:lnB>
                    <a:noFill/>
                  </a:tcPr>
                </a:tc>
                <a:tc>
                  <a:txBody>
                    <a:bodyPr/>
                    <a:lstStyle/>
                    <a:p>
                      <a:pPr algn="l" fontAlgn="t"/>
                      <a:r>
                        <a:rPr lang="en-US" altLang="zh-CN" sz="1600" b="0" i="0" dirty="0">
                          <a:effectLst/>
                          <a:latin typeface="Roboto-Regular" charset="0"/>
                        </a:rPr>
                        <a:t>Crash Reporting </a:t>
                      </a:r>
                      <a:r>
                        <a:rPr lang="zh-CN" altLang="en-US" sz="1600" b="0" i="0" dirty="0">
                          <a:effectLst/>
                          <a:latin typeface="Roboto-Regular" charset="0"/>
                        </a:rPr>
                        <a:t>免费使用。您将 </a:t>
                      </a:r>
                      <a:r>
                        <a:rPr lang="en-US" altLang="zh-CN" sz="1600" b="0" i="0" dirty="0">
                          <a:effectLst/>
                          <a:latin typeface="Roboto-Regular" charset="0"/>
                        </a:rPr>
                        <a:t>Firebase </a:t>
                      </a:r>
                      <a:r>
                        <a:rPr lang="zh-CN" altLang="en-US" sz="1600" b="0" i="0" dirty="0">
                          <a:effectLst/>
                          <a:latin typeface="Roboto-Regular" charset="0"/>
                        </a:rPr>
                        <a:t>添加至您的应用后，只需要几行代码就能够进行全面错误报告。</a:t>
                      </a:r>
                    </a:p>
                  </a:txBody>
                  <a:tcPr marL="270269" marR="270269" marT="270269" marB="270269">
                    <a:lnL>
                      <a:noFill/>
                    </a:lnL>
                    <a:lnR>
                      <a:noFill/>
                    </a:lnR>
                    <a:lnT w="12700" cap="flat" cmpd="sng" algn="ctr">
                      <a:solidFill>
                        <a:srgbClr val="CFD8DC"/>
                      </a:solidFill>
                      <a:prstDash val="solid"/>
                      <a:round/>
                      <a:headEnd type="none" w="med" len="med"/>
                      <a:tailEnd type="none" w="med" len="med"/>
                    </a:lnT>
                    <a:lnB>
                      <a:noFill/>
                    </a:lnB>
                    <a:noFill/>
                  </a:tcPr>
                </a:tc>
              </a:tr>
            </a:tbl>
          </a:graphicData>
        </a:graphic>
      </p:graphicFrame>
    </p:spTree>
    <p:extLst>
      <p:ext uri="{BB962C8B-B14F-4D97-AF65-F5344CB8AC3E}">
        <p14:creationId xmlns:p14="http://schemas.microsoft.com/office/powerpoint/2010/main" val="18089887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smtClean="0"/>
              <a:t>实现路径</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707512365"/>
              </p:ext>
            </p:extLst>
          </p:nvPr>
        </p:nvGraphicFramePr>
        <p:xfrm>
          <a:off x="838199" y="1825625"/>
          <a:ext cx="10515600" cy="4351338"/>
        </p:xfrm>
        <a:graphic>
          <a:graphicData uri="http://schemas.openxmlformats.org/drawingml/2006/table">
            <a:tbl>
              <a:tblPr/>
              <a:tblGrid>
                <a:gridCol w="5257800"/>
                <a:gridCol w="5257800"/>
              </a:tblGrid>
              <a:tr h="1086390">
                <a:tc>
                  <a:txBody>
                    <a:bodyPr/>
                    <a:lstStyle/>
                    <a:p>
                      <a:pPr algn="l" fontAlgn="ctr"/>
                      <a:r>
                        <a:rPr lang="zh-CN" altLang="en-US" sz="1600" b="0" i="0">
                          <a:solidFill>
                            <a:srgbClr val="212121"/>
                          </a:solidFill>
                          <a:effectLst/>
                          <a:latin typeface="Roboto-Medium" charset="0"/>
                        </a:rPr>
                        <a:t>连接您的应用</a:t>
                      </a:r>
                    </a:p>
                  </a:txBody>
                  <a:tcPr marL="231147" marR="231147" marT="231147" marB="231147" anchor="ctr">
                    <a:lnL>
                      <a:noFill/>
                    </a:lnL>
                    <a:lnR>
                      <a:noFill/>
                    </a:lnR>
                    <a:lnT>
                      <a:noFill/>
                    </a:lnT>
                    <a:lnB w="12700" cap="flat" cmpd="sng" algn="ctr">
                      <a:solidFill>
                        <a:srgbClr val="CFD8DC"/>
                      </a:solidFill>
                      <a:prstDash val="solid"/>
                      <a:round/>
                      <a:headEnd type="none" w="med" len="med"/>
                      <a:tailEnd type="none" w="med" len="med"/>
                    </a:lnB>
                    <a:noFill/>
                  </a:tcPr>
                </a:tc>
                <a:tc>
                  <a:txBody>
                    <a:bodyPr/>
                    <a:lstStyle/>
                    <a:p>
                      <a:pPr algn="l" fontAlgn="t"/>
                      <a:r>
                        <a:rPr lang="zh-CN" altLang="en-US" sz="1600" b="0" i="0" dirty="0">
                          <a:effectLst/>
                          <a:latin typeface="Roboto-Regular" charset="0"/>
                        </a:rPr>
                        <a:t>首先</a:t>
                      </a:r>
                      <a:r>
                        <a:rPr lang="zh-CN" altLang="en-US" sz="1600" b="0" i="0" dirty="0" smtClean="0">
                          <a:effectLst/>
                          <a:latin typeface="Roboto-Regular" charset="0"/>
                        </a:rPr>
                        <a:t>在</a:t>
                      </a:r>
                      <a:r>
                        <a:rPr lang="it-IT" altLang="zh-CN" sz="1600" b="0" i="0" dirty="0" smtClean="0">
                          <a:effectLst/>
                          <a:latin typeface="Roboto-Regular" charset="0"/>
                        </a:rPr>
                        <a:t> </a:t>
                      </a:r>
                      <a:r>
                        <a:rPr lang="it-IT" altLang="zh-CN" sz="1600" b="0" i="0" dirty="0" err="1" smtClean="0">
                          <a:effectLst/>
                          <a:latin typeface="Roboto-Regular" charset="0"/>
                        </a:rPr>
                        <a:t>Firebase</a:t>
                      </a:r>
                      <a:r>
                        <a:rPr lang="it-IT" altLang="zh-CN" sz="1600" b="0" i="0" dirty="0" smtClean="0">
                          <a:effectLst/>
                          <a:latin typeface="Roboto-Regular" charset="0"/>
                        </a:rPr>
                        <a:t> console</a:t>
                      </a:r>
                      <a:r>
                        <a:rPr lang="zh-CN" altLang="en-US" sz="1600" b="0" i="0" dirty="0">
                          <a:effectLst/>
                          <a:latin typeface="Roboto-Regular" charset="0"/>
                        </a:rPr>
                        <a:t> 中将 </a:t>
                      </a:r>
                      <a:r>
                        <a:rPr lang="en-US" altLang="zh-CN" sz="1600" b="0" i="0" dirty="0">
                          <a:effectLst/>
                          <a:latin typeface="Roboto-Regular" charset="0"/>
                        </a:rPr>
                        <a:t>Firebase </a:t>
                      </a:r>
                      <a:r>
                        <a:rPr lang="zh-CN" altLang="en-US" sz="1600" b="0" i="0" dirty="0">
                          <a:effectLst/>
                          <a:latin typeface="Roboto-Regular" charset="0"/>
                        </a:rPr>
                        <a:t>添加至您的新应用或现有应用。</a:t>
                      </a:r>
                    </a:p>
                  </a:txBody>
                  <a:tcPr marL="231147" marR="231147" marT="231147" marB="231147">
                    <a:lnL>
                      <a:noFill/>
                    </a:lnL>
                    <a:lnR>
                      <a:noFill/>
                    </a:lnR>
                    <a:lnT>
                      <a:noFill/>
                    </a:lnT>
                    <a:lnB w="12700" cap="flat" cmpd="sng" algn="ctr">
                      <a:solidFill>
                        <a:srgbClr val="CFD8DC"/>
                      </a:solidFill>
                      <a:prstDash val="solid"/>
                      <a:round/>
                      <a:headEnd type="none" w="med" len="med"/>
                      <a:tailEnd type="none" w="med" len="med"/>
                    </a:lnB>
                    <a:noFill/>
                  </a:tcPr>
                </a:tc>
              </a:tr>
              <a:tr h="1554462">
                <a:tc>
                  <a:txBody>
                    <a:bodyPr/>
                    <a:lstStyle/>
                    <a:p>
                      <a:pPr algn="l" fontAlgn="ctr"/>
                      <a:r>
                        <a:rPr lang="zh-CN" altLang="en-US" sz="1600" b="0" i="0" dirty="0">
                          <a:solidFill>
                            <a:srgbClr val="212121"/>
                          </a:solidFill>
                          <a:effectLst/>
                          <a:latin typeface="Roboto-Medium" charset="0"/>
                        </a:rPr>
                        <a:t>更新项目依赖项</a:t>
                      </a:r>
                    </a:p>
                  </a:txBody>
                  <a:tcPr marL="231147" marR="231147" marT="231147" marB="231147"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zh-CN" altLang="en-US" sz="1600" b="0" i="0" dirty="0">
                          <a:effectLst/>
                          <a:latin typeface="Roboto-Regular" charset="0"/>
                        </a:rPr>
                        <a:t>一旦您将必要的依赖项添加到 </a:t>
                      </a:r>
                      <a:r>
                        <a:rPr lang="en-US" altLang="zh-CN" sz="1600" b="0" i="0" dirty="0">
                          <a:effectLst/>
                          <a:latin typeface="Roboto-Regular" charset="0"/>
                        </a:rPr>
                        <a:t>iOS </a:t>
                      </a:r>
                      <a:r>
                        <a:rPr lang="zh-CN" altLang="en-US" sz="1600" b="0" i="0" dirty="0">
                          <a:effectLst/>
                          <a:latin typeface="Roboto-Regular" charset="0"/>
                        </a:rPr>
                        <a:t>上的 </a:t>
                      </a:r>
                      <a:r>
                        <a:rPr lang="en-US" altLang="zh-CN" sz="1600" b="0" i="0" dirty="0" err="1">
                          <a:effectLst/>
                          <a:latin typeface="Roboto-Regular" charset="0"/>
                        </a:rPr>
                        <a:t>Podfile</a:t>
                      </a:r>
                      <a:r>
                        <a:rPr lang="en-US" altLang="zh-CN" sz="1600" b="0" i="0" dirty="0">
                          <a:effectLst/>
                          <a:latin typeface="Roboto-Regular" charset="0"/>
                        </a:rPr>
                        <a:t> </a:t>
                      </a:r>
                      <a:r>
                        <a:rPr lang="zh-CN" altLang="en-US" sz="1600" b="0" i="0" dirty="0">
                          <a:effectLst/>
                          <a:latin typeface="Roboto-Regular" charset="0"/>
                        </a:rPr>
                        <a:t>或 </a:t>
                      </a:r>
                      <a:r>
                        <a:rPr lang="en-US" altLang="zh-CN" sz="1600" b="0" i="0" dirty="0">
                          <a:effectLst/>
                          <a:latin typeface="Roboto-Regular" charset="0"/>
                        </a:rPr>
                        <a:t>Android </a:t>
                      </a:r>
                      <a:r>
                        <a:rPr lang="zh-CN" altLang="en-US" sz="1600" b="0" i="0" dirty="0">
                          <a:effectLst/>
                          <a:latin typeface="Roboto-Regular" charset="0"/>
                        </a:rPr>
                        <a:t>上的 </a:t>
                      </a:r>
                      <a:r>
                        <a:rPr lang="en-US" altLang="zh-CN" sz="1600" b="0" i="0" dirty="0" err="1">
                          <a:effectLst/>
                          <a:latin typeface="Roboto-Regular" charset="0"/>
                        </a:rPr>
                        <a:t>Gradle</a:t>
                      </a:r>
                      <a:r>
                        <a:rPr lang="en-US" altLang="zh-CN" sz="1600" b="0" i="0" dirty="0">
                          <a:effectLst/>
                          <a:latin typeface="Roboto-Regular" charset="0"/>
                        </a:rPr>
                        <a:t> </a:t>
                      </a:r>
                      <a:r>
                        <a:rPr lang="zh-CN" altLang="en-US" sz="1600" b="0" i="0" dirty="0">
                          <a:effectLst/>
                          <a:latin typeface="Roboto-Regular" charset="0"/>
                        </a:rPr>
                        <a:t>文件，便启用了</a:t>
                      </a:r>
                      <a:r>
                        <a:rPr lang="en-US" altLang="zh-CN" sz="1600" b="0" i="0" dirty="0">
                          <a:effectLst/>
                          <a:latin typeface="Roboto-Regular" charset="0"/>
                        </a:rPr>
                        <a:t>Crash Reporting </a:t>
                      </a:r>
                      <a:r>
                        <a:rPr lang="zh-CN" altLang="en-US" sz="1600" b="0" i="0" dirty="0">
                          <a:effectLst/>
                          <a:latin typeface="Roboto-Regular" charset="0"/>
                        </a:rPr>
                        <a:t>。 启用之后， </a:t>
                      </a:r>
                      <a:r>
                        <a:rPr lang="en-US" altLang="zh-CN" sz="1600" b="0" i="0" dirty="0">
                          <a:effectLst/>
                          <a:latin typeface="Roboto-Regular" charset="0"/>
                        </a:rPr>
                        <a:t>Firebase console </a:t>
                      </a:r>
                      <a:r>
                        <a:rPr lang="zh-CN" altLang="en-US" sz="1600" b="0" i="0" dirty="0">
                          <a:effectLst/>
                          <a:latin typeface="Roboto-Regular" charset="0"/>
                        </a:rPr>
                        <a:t>中立即开始显示崩溃数据。</a:t>
                      </a:r>
                    </a:p>
                  </a:txBody>
                  <a:tcPr marL="231147" marR="231147" marT="231147" marB="231147">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1710486">
                <a:tc>
                  <a:txBody>
                    <a:bodyPr/>
                    <a:lstStyle/>
                    <a:p>
                      <a:pPr algn="l" fontAlgn="ctr"/>
                      <a:r>
                        <a:rPr lang="zh-CN" altLang="en-US" sz="1600" b="0" i="0">
                          <a:solidFill>
                            <a:srgbClr val="212121"/>
                          </a:solidFill>
                          <a:effectLst/>
                          <a:latin typeface="Roboto-Medium" charset="0"/>
                        </a:rPr>
                        <a:t>添加自定义日志</a:t>
                      </a:r>
                    </a:p>
                  </a:txBody>
                  <a:tcPr marL="231147" marR="231147" marT="231147" marB="231147" anchor="ctr">
                    <a:lnL>
                      <a:noFill/>
                    </a:lnL>
                    <a:lnR>
                      <a:noFill/>
                    </a:lnR>
                    <a:lnT w="12700" cap="flat" cmpd="sng" algn="ctr">
                      <a:solidFill>
                        <a:srgbClr val="CFD8DC"/>
                      </a:solidFill>
                      <a:prstDash val="solid"/>
                      <a:round/>
                      <a:headEnd type="none" w="med" len="med"/>
                      <a:tailEnd type="none" w="med" len="med"/>
                    </a:lnT>
                    <a:lnB>
                      <a:noFill/>
                    </a:lnB>
                    <a:noFill/>
                  </a:tcPr>
                </a:tc>
                <a:tc>
                  <a:txBody>
                    <a:bodyPr/>
                    <a:lstStyle/>
                    <a:p>
                      <a:pPr algn="l" fontAlgn="t"/>
                      <a:r>
                        <a:rPr lang="zh-CN" altLang="en-US" sz="1600" b="0" i="0" dirty="0">
                          <a:effectLst/>
                          <a:latin typeface="Roboto-Regular" charset="0"/>
                        </a:rPr>
                        <a:t>自定义日志消息是对崩溃报告自动发送的详细信息的补充。 将自定义数据作为字符串传递到 </a:t>
                      </a:r>
                      <a:r>
                        <a:rPr lang="en-US" altLang="zh-CN" sz="1600" b="0" i="0" dirty="0">
                          <a:effectLst/>
                          <a:latin typeface="Roboto-Regular" charset="0"/>
                        </a:rPr>
                        <a:t>iOS </a:t>
                      </a:r>
                      <a:r>
                        <a:rPr lang="zh-CN" altLang="en-US" sz="1600" b="0" i="0" dirty="0">
                          <a:effectLst/>
                          <a:latin typeface="Roboto-Regular" charset="0"/>
                        </a:rPr>
                        <a:t>上的 </a:t>
                      </a:r>
                      <a:r>
                        <a:rPr lang="en-US" altLang="zh-CN" sz="1600" b="0" i="0" dirty="0">
                          <a:effectLst/>
                          <a:latin typeface="Roboto-Regular" charset="0"/>
                        </a:rPr>
                        <a:t>`</a:t>
                      </a:r>
                      <a:r>
                        <a:rPr lang="en-US" altLang="zh-CN" sz="1600" b="0" i="0" dirty="0" err="1">
                          <a:effectLst/>
                          <a:latin typeface="Roboto-Regular" charset="0"/>
                        </a:rPr>
                        <a:t>FIRCrashLog</a:t>
                      </a:r>
                      <a:r>
                        <a:rPr lang="en-US" altLang="zh-CN" sz="1600" b="0" i="0" dirty="0">
                          <a:effectLst/>
                          <a:latin typeface="Roboto-Regular" charset="0"/>
                        </a:rPr>
                        <a:t>()` </a:t>
                      </a:r>
                      <a:r>
                        <a:rPr lang="zh-CN" altLang="en-US" sz="1600" b="0" i="0" dirty="0">
                          <a:effectLst/>
                          <a:latin typeface="Roboto-Regular" charset="0"/>
                        </a:rPr>
                        <a:t>或 </a:t>
                      </a:r>
                      <a:r>
                        <a:rPr lang="en-US" altLang="zh-CN" sz="1600" b="0" i="0" dirty="0">
                          <a:effectLst/>
                          <a:latin typeface="Roboto-Regular" charset="0"/>
                        </a:rPr>
                        <a:t>Android </a:t>
                      </a:r>
                      <a:r>
                        <a:rPr lang="zh-CN" altLang="en-US" sz="1600" b="0" i="0" dirty="0">
                          <a:effectLst/>
                          <a:latin typeface="Roboto-Regular" charset="0"/>
                        </a:rPr>
                        <a:t>上的 </a:t>
                      </a:r>
                      <a:r>
                        <a:rPr lang="en-US" altLang="zh-CN" sz="1600" b="0" i="0" dirty="0">
                          <a:effectLst/>
                          <a:latin typeface="Roboto-Regular" charset="0"/>
                        </a:rPr>
                        <a:t>`</a:t>
                      </a:r>
                      <a:r>
                        <a:rPr lang="en-US" altLang="zh-CN" sz="1600" b="0" i="0" dirty="0" err="1">
                          <a:effectLst/>
                          <a:latin typeface="Roboto-Regular" charset="0"/>
                        </a:rPr>
                        <a:t>Crash.log</a:t>
                      </a:r>
                      <a:r>
                        <a:rPr lang="en-US" altLang="zh-CN" sz="1600" b="0" i="0" dirty="0">
                          <a:effectLst/>
                          <a:latin typeface="Roboto-Regular" charset="0"/>
                        </a:rPr>
                        <a:t>()`</a:t>
                      </a:r>
                      <a:r>
                        <a:rPr lang="zh-CN" altLang="en-US" sz="1600" b="0" i="0" dirty="0">
                          <a:effectLst/>
                          <a:latin typeface="Roboto-Regular" charset="0"/>
                        </a:rPr>
                        <a:t>，您就会在 </a:t>
                      </a:r>
                      <a:r>
                        <a:rPr lang="en-US" altLang="zh-CN" sz="1600" b="0" i="0" dirty="0">
                          <a:effectLst/>
                          <a:latin typeface="Roboto-Regular" charset="0"/>
                        </a:rPr>
                        <a:t>Firebase console </a:t>
                      </a:r>
                      <a:r>
                        <a:rPr lang="zh-CN" altLang="en-US" sz="1600" b="0" i="0" dirty="0">
                          <a:effectLst/>
                          <a:latin typeface="Roboto-Regular" charset="0"/>
                        </a:rPr>
                        <a:t>中看到结果。</a:t>
                      </a:r>
                    </a:p>
                  </a:txBody>
                  <a:tcPr marL="231147" marR="231147" marT="231147" marB="231147">
                    <a:lnL>
                      <a:noFill/>
                    </a:lnL>
                    <a:lnR>
                      <a:noFill/>
                    </a:lnR>
                    <a:lnT w="12700" cap="flat" cmpd="sng" algn="ctr">
                      <a:solidFill>
                        <a:srgbClr val="CFD8DC"/>
                      </a:solidFill>
                      <a:prstDash val="solid"/>
                      <a:round/>
                      <a:headEnd type="none" w="med" len="med"/>
                      <a:tailEnd type="none" w="med" len="med"/>
                    </a:lnT>
                    <a:lnB>
                      <a:noFill/>
                    </a:lnB>
                    <a:noFill/>
                  </a:tcPr>
                </a:tc>
              </a:tr>
            </a:tbl>
          </a:graphicData>
        </a:graphic>
      </p:graphicFrame>
    </p:spTree>
    <p:extLst>
      <p:ext uri="{BB962C8B-B14F-4D97-AF65-F5344CB8AC3E}">
        <p14:creationId xmlns:p14="http://schemas.microsoft.com/office/powerpoint/2010/main" val="9404537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快速移动</a:t>
            </a:r>
          </a:p>
        </p:txBody>
      </p:sp>
      <p:sp>
        <p:nvSpPr>
          <p:cNvPr id="3" name="内容占位符 2"/>
          <p:cNvSpPr>
            <a:spLocks noGrp="1"/>
          </p:cNvSpPr>
          <p:nvPr>
            <p:ph idx="1"/>
          </p:nvPr>
        </p:nvSpPr>
        <p:spPr>
          <a:xfrm>
            <a:off x="838200" y="1825625"/>
            <a:ext cx="10515600" cy="4351338"/>
          </a:xfrm>
        </p:spPr>
        <p:txBody>
          <a:bodyPr/>
          <a:lstStyle/>
          <a:p>
            <a:r>
              <a:rPr lang="en-US" altLang="zh-CN" dirty="0"/>
              <a:t>Firebase </a:t>
            </a:r>
            <a:r>
              <a:rPr lang="zh-CN" altLang="en-US" dirty="0"/>
              <a:t>是一个移动平台，可以帮助您快速</a:t>
            </a:r>
            <a:r>
              <a:rPr lang="zh-CN" altLang="en-US" b="1" dirty="0"/>
              <a:t>开发</a:t>
            </a:r>
            <a:r>
              <a:rPr lang="zh-CN" altLang="en-US" dirty="0"/>
              <a:t>高品质应用，</a:t>
            </a:r>
            <a:r>
              <a:rPr lang="zh-CN" altLang="en-US" b="1" dirty="0"/>
              <a:t>扩大</a:t>
            </a:r>
            <a:r>
              <a:rPr lang="zh-CN" altLang="en-US" dirty="0"/>
              <a:t>用户群，并</a:t>
            </a:r>
            <a:r>
              <a:rPr lang="zh-CN" altLang="en-US" b="1" dirty="0"/>
              <a:t>赚取</a:t>
            </a:r>
            <a:r>
              <a:rPr lang="zh-CN" altLang="en-US" dirty="0"/>
              <a:t>更多收益。</a:t>
            </a:r>
            <a:r>
              <a:rPr lang="en-US" altLang="zh-CN" dirty="0"/>
              <a:t>Firebase </a:t>
            </a:r>
            <a:r>
              <a:rPr lang="zh-CN" altLang="en-US" dirty="0"/>
              <a:t>由多种互补功能组成，您可以自行组合和匹配这些功能以满足自己</a:t>
            </a:r>
            <a:r>
              <a:rPr lang="zh-CN" altLang="en-US" dirty="0" smtClean="0"/>
              <a:t>的需求。</a:t>
            </a:r>
            <a:endParaRPr lang="en-US" altLang="zh-CN" dirty="0" smtClean="0"/>
          </a:p>
          <a:p>
            <a:endParaRPr kumimoji="1" lang="zh-CN" altLang="en-US" dirty="0"/>
          </a:p>
        </p:txBody>
      </p:sp>
      <p:pic>
        <p:nvPicPr>
          <p:cNvPr id="4" name="图片 3"/>
          <p:cNvPicPr>
            <a:picLocks noChangeAspect="1"/>
          </p:cNvPicPr>
          <p:nvPr/>
        </p:nvPicPr>
        <p:blipFill>
          <a:blip r:embed="rId2"/>
          <a:stretch>
            <a:fillRect/>
          </a:stretch>
        </p:blipFill>
        <p:spPr>
          <a:xfrm>
            <a:off x="2793304" y="3319397"/>
            <a:ext cx="5823211" cy="3275556"/>
          </a:xfrm>
          <a:prstGeom prst="rect">
            <a:avLst/>
          </a:prstGeom>
        </p:spPr>
      </p:pic>
    </p:spTree>
    <p:extLst>
      <p:ext uri="{BB962C8B-B14F-4D97-AF65-F5344CB8AC3E}">
        <p14:creationId xmlns:p14="http://schemas.microsoft.com/office/powerpoint/2010/main" val="151801067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stretch>
            <a:fillRect/>
          </a:stretch>
        </p:blipFill>
        <p:spPr>
          <a:xfrm>
            <a:off x="3161430" y="770731"/>
            <a:ext cx="508000" cy="514350"/>
          </a:xfrm>
          <a:prstGeom prst="rect">
            <a:avLst/>
          </a:prstGeom>
        </p:spPr>
      </p:pic>
      <p:sp>
        <p:nvSpPr>
          <p:cNvPr id="2" name="标题 1"/>
          <p:cNvSpPr>
            <a:spLocks noGrp="1"/>
          </p:cNvSpPr>
          <p:nvPr>
            <p:ph type="title"/>
          </p:nvPr>
        </p:nvSpPr>
        <p:spPr/>
        <p:txBody>
          <a:bodyPr/>
          <a:lstStyle/>
          <a:p>
            <a:r>
              <a:rPr lang="en-US" altLang="zh-CN" dirty="0"/>
              <a:t>Analytics</a:t>
            </a:r>
            <a:endParaRPr kumimoji="1" lang="zh-CN" altLang="en-US" dirty="0"/>
          </a:p>
        </p:txBody>
      </p:sp>
      <p:sp>
        <p:nvSpPr>
          <p:cNvPr id="3" name="内容占位符 2"/>
          <p:cNvSpPr>
            <a:spLocks noGrp="1"/>
          </p:cNvSpPr>
          <p:nvPr>
            <p:ph idx="1"/>
          </p:nvPr>
        </p:nvSpPr>
        <p:spPr/>
        <p:txBody>
          <a:bodyPr/>
          <a:lstStyle/>
          <a:p>
            <a:r>
              <a:rPr lang="en-US" altLang="zh-CN" dirty="0"/>
              <a:t>Firebase Analytics </a:t>
            </a:r>
            <a:r>
              <a:rPr lang="zh-CN" altLang="en-US" dirty="0"/>
              <a:t>是一款免费的应用测量解决方案，该解决方案可以提供关于应用使用量和用户参与度的数据分析。</a:t>
            </a:r>
            <a:endParaRPr lang="en-US" altLang="zh-CN" dirty="0" smtClean="0"/>
          </a:p>
          <a:p>
            <a:r>
              <a:rPr lang="en-US" altLang="zh-CN" dirty="0" smtClean="0"/>
              <a:t>Firebase </a:t>
            </a:r>
            <a:r>
              <a:rPr lang="zh-CN" altLang="en-US" dirty="0"/>
              <a:t>的核心是 </a:t>
            </a:r>
            <a:r>
              <a:rPr lang="en-US" altLang="zh-CN" dirty="0"/>
              <a:t>Firebase Analytics</a:t>
            </a:r>
            <a:r>
              <a:rPr lang="zh-CN" altLang="en-US" dirty="0"/>
              <a:t>，这是一项免费且无限制的分析解决方案。从单一信息中心查看用户行为和衡量行为特性</a:t>
            </a:r>
            <a:r>
              <a:rPr lang="zh-CN" altLang="en-US" dirty="0" smtClean="0"/>
              <a:t>。</a:t>
            </a:r>
            <a:endParaRPr lang="en-US" altLang="zh-CN" dirty="0" smtClean="0"/>
          </a:p>
          <a:p>
            <a:endParaRPr lang="en-US" altLang="zh-CN" dirty="0" smtClean="0"/>
          </a:p>
          <a:p>
            <a:pPr lvl="1"/>
            <a:r>
              <a:rPr lang="zh-CN" altLang="en-US" dirty="0"/>
              <a:t>无限制报告 </a:t>
            </a:r>
            <a:r>
              <a:rPr lang="en-US" altLang="zh-CN" dirty="0"/>
              <a:t>500 </a:t>
            </a:r>
            <a:r>
              <a:rPr lang="zh-CN" altLang="en-US" dirty="0"/>
              <a:t>种事件类型，分别设有多达 </a:t>
            </a:r>
            <a:r>
              <a:rPr lang="en-US" altLang="zh-CN" dirty="0"/>
              <a:t>25 </a:t>
            </a:r>
            <a:r>
              <a:rPr lang="zh-CN" altLang="en-US" dirty="0"/>
              <a:t>种属性</a:t>
            </a:r>
          </a:p>
          <a:p>
            <a:pPr lvl="1"/>
            <a:r>
              <a:rPr lang="zh-CN" altLang="en-US" dirty="0"/>
              <a:t>一个信息中心，用于查看用户行为和跨网络广告系列效果</a:t>
            </a:r>
          </a:p>
          <a:p>
            <a:pPr lvl="1"/>
            <a:r>
              <a:rPr lang="zh-CN" altLang="en-US" dirty="0"/>
              <a:t>开箱即用的人口统计细分，包括年龄、性别和位置</a:t>
            </a:r>
          </a:p>
          <a:p>
            <a:pPr lvl="1"/>
            <a:r>
              <a:rPr lang="zh-CN" altLang="en-US" dirty="0"/>
              <a:t>将原始数据导出到 </a:t>
            </a:r>
            <a:r>
              <a:rPr lang="en-US" altLang="zh-CN" dirty="0" err="1"/>
              <a:t>BigQuery</a:t>
            </a:r>
            <a:r>
              <a:rPr lang="en-US" altLang="zh-CN" dirty="0"/>
              <a:t> </a:t>
            </a:r>
            <a:r>
              <a:rPr lang="zh-CN" altLang="en-US" dirty="0"/>
              <a:t>用于自定义查询</a:t>
            </a:r>
          </a:p>
          <a:p>
            <a:endParaRPr kumimoji="1" lang="zh-CN" altLang="en-US" dirty="0"/>
          </a:p>
        </p:txBody>
      </p:sp>
      <p:pic>
        <p:nvPicPr>
          <p:cNvPr id="6" name="图片 5"/>
          <p:cNvPicPr>
            <a:picLocks noChangeAspect="1"/>
          </p:cNvPicPr>
          <p:nvPr/>
        </p:nvPicPr>
        <p:blipFill>
          <a:blip r:embed="rId3"/>
          <a:stretch>
            <a:fillRect/>
          </a:stretch>
        </p:blipFill>
        <p:spPr>
          <a:xfrm>
            <a:off x="3773465" y="1024731"/>
            <a:ext cx="762000" cy="260350"/>
          </a:xfrm>
          <a:prstGeom prst="rect">
            <a:avLst/>
          </a:prstGeom>
        </p:spPr>
      </p:pic>
    </p:spTree>
    <p:extLst>
      <p:ext uri="{BB962C8B-B14F-4D97-AF65-F5344CB8AC3E}">
        <p14:creationId xmlns:p14="http://schemas.microsoft.com/office/powerpoint/2010/main" val="201582738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主要</a:t>
            </a:r>
            <a:r>
              <a:rPr lang="zh-CN" altLang="en-US" dirty="0" smtClean="0"/>
              <a:t>功能</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985483221"/>
              </p:ext>
            </p:extLst>
          </p:nvPr>
        </p:nvGraphicFramePr>
        <p:xfrm>
          <a:off x="889000" y="2365534"/>
          <a:ext cx="10414000" cy="3271520"/>
        </p:xfrm>
        <a:graphic>
          <a:graphicData uri="http://schemas.openxmlformats.org/drawingml/2006/table">
            <a:tbl>
              <a:tblPr/>
              <a:tblGrid>
                <a:gridCol w="5207000"/>
                <a:gridCol w="5207000"/>
              </a:tblGrid>
              <a:tr h="0">
                <a:tc>
                  <a:txBody>
                    <a:bodyPr/>
                    <a:lstStyle/>
                    <a:p>
                      <a:pPr algn="l" fontAlgn="ctr"/>
                      <a:r>
                        <a:rPr lang="zh-CN" altLang="en-US" b="0" i="0" dirty="0">
                          <a:solidFill>
                            <a:srgbClr val="212121"/>
                          </a:solidFill>
                          <a:effectLst/>
                          <a:latin typeface="Roboto-Medium" charset="0"/>
                        </a:rPr>
                        <a:t>无限制报告</a:t>
                      </a:r>
                    </a:p>
                  </a:txBody>
                  <a:tcPr marL="406400" marR="406400" marT="406400" marB="406400" anchor="ctr">
                    <a:lnL>
                      <a:noFill/>
                    </a:lnL>
                    <a:lnR>
                      <a:noFill/>
                    </a:lnR>
                    <a:lnT>
                      <a:noFill/>
                    </a:lnT>
                    <a:lnB w="12700" cap="flat" cmpd="sng" algn="ctr">
                      <a:solidFill>
                        <a:srgbClr val="CFD8DC"/>
                      </a:solidFill>
                      <a:prstDash val="solid"/>
                      <a:round/>
                      <a:headEnd type="none" w="med" len="med"/>
                      <a:tailEnd type="none" w="med" len="med"/>
                    </a:lnB>
                    <a:noFill/>
                  </a:tcPr>
                </a:tc>
                <a:tc>
                  <a:txBody>
                    <a:bodyPr/>
                    <a:lstStyle/>
                    <a:p>
                      <a:pPr algn="l" fontAlgn="t"/>
                      <a:r>
                        <a:rPr lang="en-US" altLang="zh-CN" b="0" i="0" dirty="0">
                          <a:effectLst/>
                          <a:latin typeface="Roboto-Regular" charset="0"/>
                        </a:rPr>
                        <a:t>Firebase Analytics </a:t>
                      </a:r>
                      <a:r>
                        <a:rPr lang="zh-CN" altLang="en-US" b="0" i="0" dirty="0">
                          <a:effectLst/>
                          <a:latin typeface="Roboto-Regular" charset="0"/>
                        </a:rPr>
                        <a:t>可提供多达 </a:t>
                      </a:r>
                      <a:r>
                        <a:rPr lang="en-US" altLang="zh-CN" b="0" i="0" dirty="0">
                          <a:effectLst/>
                          <a:latin typeface="Roboto-Regular" charset="0"/>
                        </a:rPr>
                        <a:t>500 </a:t>
                      </a:r>
                      <a:r>
                        <a:rPr lang="zh-CN" altLang="en-US" b="0" i="0" dirty="0">
                          <a:effectLst/>
                          <a:latin typeface="Roboto-Regular" charset="0"/>
                        </a:rPr>
                        <a:t>种不同事件的无限制报告。</a:t>
                      </a:r>
                    </a:p>
                  </a:txBody>
                  <a:tcPr marL="406400" marR="406400" marT="406400" marB="406400">
                    <a:lnL>
                      <a:noFill/>
                    </a:lnL>
                    <a:lnR>
                      <a:noFill/>
                    </a:lnR>
                    <a:lnT>
                      <a:noFill/>
                    </a:lnT>
                    <a:lnB w="12700" cap="flat" cmpd="sng" algn="ctr">
                      <a:solidFill>
                        <a:srgbClr val="CFD8DC"/>
                      </a:solidFill>
                      <a:prstDash val="solid"/>
                      <a:round/>
                      <a:headEnd type="none" w="med" len="med"/>
                      <a:tailEnd type="none" w="med" len="med"/>
                    </a:lnB>
                    <a:noFill/>
                  </a:tcPr>
                </a:tc>
              </a:tr>
              <a:tr h="0">
                <a:tc>
                  <a:txBody>
                    <a:bodyPr/>
                    <a:lstStyle/>
                    <a:p>
                      <a:pPr algn="l" fontAlgn="ctr"/>
                      <a:r>
                        <a:rPr lang="zh-CN" altLang="en-US" b="0" i="0">
                          <a:solidFill>
                            <a:srgbClr val="212121"/>
                          </a:solidFill>
                          <a:effectLst/>
                          <a:latin typeface="Roboto-Medium" charset="0"/>
                        </a:rPr>
                        <a:t>目标设备细分</a:t>
                      </a:r>
                    </a:p>
                  </a:txBody>
                  <a:tcPr marL="406400" marR="406400" marT="406400" marB="406400" anchor="ctr">
                    <a:lnL>
                      <a:noFill/>
                    </a:lnL>
                    <a:lnR>
                      <a:noFill/>
                    </a:lnR>
                    <a:lnT w="12700" cap="flat" cmpd="sng" algn="ctr">
                      <a:solidFill>
                        <a:srgbClr val="CFD8DC"/>
                      </a:solidFill>
                      <a:prstDash val="solid"/>
                      <a:round/>
                      <a:headEnd type="none" w="med" len="med"/>
                      <a:tailEnd type="none" w="med" len="med"/>
                    </a:lnT>
                    <a:lnB>
                      <a:noFill/>
                    </a:lnB>
                    <a:noFill/>
                  </a:tcPr>
                </a:tc>
                <a:tc>
                  <a:txBody>
                    <a:bodyPr/>
                    <a:lstStyle/>
                    <a:p>
                      <a:pPr algn="l" fontAlgn="t"/>
                      <a:r>
                        <a:rPr lang="zh-CN" altLang="en-US" b="0" i="0" dirty="0">
                          <a:effectLst/>
                          <a:latin typeface="Roboto-Regular" charset="0"/>
                        </a:rPr>
                        <a:t>可以基于设备数据、自定义事件或用户属性在 </a:t>
                      </a:r>
                      <a:r>
                        <a:rPr lang="en-US" altLang="zh-CN" b="0" i="0" dirty="0">
                          <a:effectLst/>
                          <a:latin typeface="Roboto-Regular" charset="0"/>
                        </a:rPr>
                        <a:t>Firebase console </a:t>
                      </a:r>
                      <a:r>
                        <a:rPr lang="zh-CN" altLang="en-US" b="0" i="0" dirty="0" smtClean="0">
                          <a:effectLst/>
                          <a:latin typeface="Roboto-Regular" charset="0"/>
                        </a:rPr>
                        <a:t>中定义</a:t>
                      </a:r>
                      <a:r>
                        <a:rPr lang="zh-CN" altLang="en-US" b="0" i="0" dirty="0">
                          <a:effectLst/>
                          <a:latin typeface="Roboto-Regular" charset="0"/>
                        </a:rPr>
                        <a:t>自定义目标设备。 在锁定新功能或通知时，这些目标设备可以与其他 </a:t>
                      </a:r>
                      <a:r>
                        <a:rPr lang="en-US" altLang="zh-CN" b="0" i="0" dirty="0">
                          <a:effectLst/>
                          <a:latin typeface="Roboto-Regular" charset="0"/>
                        </a:rPr>
                        <a:t>Firebase </a:t>
                      </a:r>
                      <a:r>
                        <a:rPr lang="zh-CN" altLang="en-US" b="0" i="0" dirty="0">
                          <a:effectLst/>
                          <a:latin typeface="Roboto-Regular" charset="0"/>
                        </a:rPr>
                        <a:t>功能结合使用。</a:t>
                      </a:r>
                    </a:p>
                  </a:txBody>
                  <a:tcPr marL="406400" marR="406400" marT="406400" marB="406400">
                    <a:lnL>
                      <a:noFill/>
                    </a:lnL>
                    <a:lnR>
                      <a:noFill/>
                    </a:lnR>
                    <a:lnT w="12700" cap="flat" cmpd="sng" algn="ctr">
                      <a:solidFill>
                        <a:srgbClr val="CFD8DC"/>
                      </a:solidFill>
                      <a:prstDash val="solid"/>
                      <a:round/>
                      <a:headEnd type="none" w="med" len="med"/>
                      <a:tailEnd type="none" w="med" len="med"/>
                    </a:lnT>
                    <a:lnB>
                      <a:noFill/>
                    </a:lnB>
                    <a:noFill/>
                  </a:tcPr>
                </a:tc>
              </a:tr>
            </a:tbl>
          </a:graphicData>
        </a:graphic>
      </p:graphicFrame>
    </p:spTree>
    <p:extLst>
      <p:ext uri="{BB962C8B-B14F-4D97-AF65-F5344CB8AC3E}">
        <p14:creationId xmlns:p14="http://schemas.microsoft.com/office/powerpoint/2010/main" val="83230428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如何</a:t>
            </a:r>
            <a:r>
              <a:rPr lang="zh-CN" altLang="en-US" dirty="0" smtClean="0"/>
              <a:t>工作</a:t>
            </a:r>
            <a:endParaRPr kumimoji="1" lang="zh-CN" altLang="en-US" dirty="0"/>
          </a:p>
        </p:txBody>
      </p:sp>
      <p:sp>
        <p:nvSpPr>
          <p:cNvPr id="3" name="内容占位符 2"/>
          <p:cNvSpPr>
            <a:spLocks noGrp="1"/>
          </p:cNvSpPr>
          <p:nvPr>
            <p:ph idx="1"/>
          </p:nvPr>
        </p:nvSpPr>
        <p:spPr>
          <a:xfrm>
            <a:off x="838200" y="1825624"/>
            <a:ext cx="10515600" cy="4850749"/>
          </a:xfrm>
        </p:spPr>
        <p:txBody>
          <a:bodyPr>
            <a:normAutofit/>
          </a:bodyPr>
          <a:lstStyle/>
          <a:p>
            <a:r>
              <a:rPr lang="en-US" altLang="zh-CN" dirty="0"/>
              <a:t>Firebase Analytics </a:t>
            </a:r>
            <a:r>
              <a:rPr lang="zh-CN" altLang="en-US" dirty="0"/>
              <a:t>可帮助您了解人们使用您的 </a:t>
            </a:r>
            <a:r>
              <a:rPr lang="en-US" altLang="zh-CN" dirty="0"/>
              <a:t>iOS </a:t>
            </a:r>
            <a:r>
              <a:rPr lang="zh-CN" altLang="en-US" dirty="0"/>
              <a:t>或 </a:t>
            </a:r>
            <a:r>
              <a:rPr lang="en-US" altLang="zh-CN" dirty="0"/>
              <a:t>Android </a:t>
            </a:r>
            <a:r>
              <a:rPr lang="zh-CN" altLang="en-US" dirty="0"/>
              <a:t>应用的方式。 </a:t>
            </a:r>
            <a:r>
              <a:rPr lang="en-US" altLang="zh-CN" dirty="0"/>
              <a:t>SDK </a:t>
            </a:r>
            <a:r>
              <a:rPr lang="zh-CN" altLang="en-US" dirty="0"/>
              <a:t>自动捕获大量的事件和用户属性，同时也允许您定义您自己的自定义事件以衡量对您的业务具有独特意义的内容。</a:t>
            </a:r>
          </a:p>
          <a:p>
            <a:r>
              <a:rPr lang="zh-CN" altLang="en-US" dirty="0"/>
              <a:t>捕获数据后，可在 </a:t>
            </a:r>
            <a:r>
              <a:rPr lang="en-US" altLang="zh-CN" dirty="0"/>
              <a:t>Firebase </a:t>
            </a:r>
            <a:r>
              <a:rPr lang="zh-CN" altLang="en-US" dirty="0"/>
              <a:t>控制台的信息中心中找到它们。 通过此信息中心，您可以详细了解您的数据 </a:t>
            </a:r>
            <a:r>
              <a:rPr lang="en-US" altLang="zh-CN" dirty="0"/>
              <a:t>— </a:t>
            </a:r>
            <a:r>
              <a:rPr lang="zh-CN" altLang="en-US" dirty="0"/>
              <a:t>从摘要数据（如活跃用户数和人口统计）到更详细的数据（如确定最畅销的商品）。</a:t>
            </a:r>
          </a:p>
          <a:p>
            <a:r>
              <a:rPr lang="en-US" altLang="zh-CN" dirty="0"/>
              <a:t>Firebase Analytics </a:t>
            </a:r>
            <a:r>
              <a:rPr lang="zh-CN" altLang="en-US" dirty="0"/>
              <a:t>还集成了许多其他 </a:t>
            </a:r>
            <a:r>
              <a:rPr lang="en-US" altLang="zh-CN" dirty="0"/>
              <a:t>Firebase </a:t>
            </a:r>
            <a:r>
              <a:rPr lang="zh-CN" altLang="en-US" dirty="0"/>
              <a:t>功能。 例如，它自动记录与您的 </a:t>
            </a:r>
            <a:r>
              <a:rPr lang="en-US" altLang="zh-CN" dirty="0"/>
              <a:t>Firebase Notifications </a:t>
            </a:r>
            <a:r>
              <a:rPr lang="zh-CN" altLang="en-US" dirty="0"/>
              <a:t>对应的事件，并提供有关每个广告系列的影响的报告</a:t>
            </a:r>
            <a:r>
              <a:rPr lang="zh-CN" altLang="en-US" dirty="0" smtClean="0"/>
              <a:t>。</a:t>
            </a:r>
            <a:endParaRPr lang="zh-CN" altLang="en-US" dirty="0"/>
          </a:p>
        </p:txBody>
      </p:sp>
    </p:spTree>
    <p:extLst>
      <p:ext uri="{BB962C8B-B14F-4D97-AF65-F5344CB8AC3E}">
        <p14:creationId xmlns:p14="http://schemas.microsoft.com/office/powerpoint/2010/main" val="30610892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r>
              <a:rPr lang="en-US" altLang="zh-CN" dirty="0"/>
              <a:t>Firebase Analytics </a:t>
            </a:r>
            <a:r>
              <a:rPr lang="zh-CN" altLang="en-US" dirty="0"/>
              <a:t>可帮助您了解您的用户的行为方式，以便您可以就如何推广您的应用制定明智的决策。 查看您的广告系列在自然渠道和付费渠道的绩效，以了解哪个方法对于吸引高价值用户最有效。</a:t>
            </a:r>
          </a:p>
          <a:p>
            <a:r>
              <a:rPr lang="zh-CN" altLang="en-US" dirty="0"/>
              <a:t>如果您需要执行自定义分析或将您的数据与其他源进行结合，您可以将您的 </a:t>
            </a:r>
            <a:r>
              <a:rPr lang="en-US" altLang="zh-CN" dirty="0"/>
              <a:t>Analytics </a:t>
            </a:r>
            <a:r>
              <a:rPr lang="zh-CN" altLang="en-US" dirty="0"/>
              <a:t>数据链接至 </a:t>
            </a:r>
            <a:r>
              <a:rPr lang="en-US" altLang="zh-CN" dirty="0" err="1"/>
              <a:t>BigQuery</a:t>
            </a:r>
            <a:r>
              <a:rPr lang="zh-CN" altLang="en-US" dirty="0"/>
              <a:t>，其允许您进行更复杂的分析，如查询大型数据集和加入多个数据源。</a:t>
            </a:r>
          </a:p>
          <a:p>
            <a:endParaRPr kumimoji="1" lang="zh-CN" altLang="en-US" dirty="0"/>
          </a:p>
        </p:txBody>
      </p:sp>
    </p:spTree>
    <p:extLst>
      <p:ext uri="{BB962C8B-B14F-4D97-AF65-F5344CB8AC3E}">
        <p14:creationId xmlns:p14="http://schemas.microsoft.com/office/powerpoint/2010/main" val="7370579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与其他服务</a:t>
            </a:r>
            <a:r>
              <a:rPr lang="zh-CN" altLang="en-US" dirty="0" smtClean="0"/>
              <a:t>集成</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397589646"/>
              </p:ext>
            </p:extLst>
          </p:nvPr>
        </p:nvGraphicFramePr>
        <p:xfrm>
          <a:off x="838197" y="1825625"/>
          <a:ext cx="10515602" cy="4351338"/>
        </p:xfrm>
        <a:graphic>
          <a:graphicData uri="http://schemas.openxmlformats.org/drawingml/2006/table">
            <a:tbl>
              <a:tblPr/>
              <a:tblGrid>
                <a:gridCol w="5257801"/>
                <a:gridCol w="5257801"/>
              </a:tblGrid>
              <a:tr h="870268">
                <a:tc>
                  <a:txBody>
                    <a:bodyPr/>
                    <a:lstStyle/>
                    <a:p>
                      <a:pPr algn="l" fontAlgn="ctr"/>
                      <a:r>
                        <a:rPr lang="en-US" sz="1200" b="0" i="0" dirty="0">
                          <a:solidFill>
                            <a:srgbClr val="212121"/>
                          </a:solidFill>
                          <a:effectLst/>
                          <a:latin typeface="Roboto-Medium" charset="0"/>
                        </a:rPr>
                        <a:t>Big Query</a:t>
                      </a:r>
                    </a:p>
                  </a:txBody>
                  <a:tcPr marL="185163" marR="185163" marT="185163" marB="185163" anchor="ctr">
                    <a:lnL>
                      <a:noFill/>
                    </a:lnL>
                    <a:lnR>
                      <a:noFill/>
                    </a:lnR>
                    <a:lnT>
                      <a:noFill/>
                    </a:lnT>
                    <a:lnB w="12700" cap="flat" cmpd="sng" algn="ctr">
                      <a:solidFill>
                        <a:srgbClr val="CFD8DC"/>
                      </a:solidFill>
                      <a:prstDash val="solid"/>
                      <a:round/>
                      <a:headEnd type="none" w="med" len="med"/>
                      <a:tailEnd type="none" w="med" len="med"/>
                    </a:lnB>
                    <a:noFill/>
                  </a:tcPr>
                </a:tc>
                <a:tc>
                  <a:txBody>
                    <a:bodyPr/>
                    <a:lstStyle/>
                    <a:p>
                      <a:pPr algn="l" fontAlgn="t"/>
                      <a:r>
                        <a:rPr lang="zh-CN" altLang="en-US" sz="1200" b="0" i="0" dirty="0">
                          <a:effectLst/>
                          <a:latin typeface="Roboto-Regular" charset="0"/>
                        </a:rPr>
                        <a:t>将您的 </a:t>
                      </a:r>
                      <a:r>
                        <a:rPr lang="en-US" altLang="zh-CN" sz="1200" b="0" i="0" dirty="0">
                          <a:effectLst/>
                          <a:latin typeface="Roboto-Regular" charset="0"/>
                        </a:rPr>
                        <a:t>Firebase Analytics </a:t>
                      </a:r>
                      <a:r>
                        <a:rPr lang="zh-CN" altLang="en-US" sz="1200" b="0" i="0" dirty="0">
                          <a:effectLst/>
                          <a:latin typeface="Roboto-Regular" charset="0"/>
                        </a:rPr>
                        <a:t>应用链接至 </a:t>
                      </a:r>
                      <a:r>
                        <a:rPr lang="en-US" altLang="zh-CN" sz="1200" b="0" i="0" dirty="0">
                          <a:effectLst/>
                          <a:latin typeface="Roboto-Regular" charset="0"/>
                        </a:rPr>
                        <a:t>Big Query</a:t>
                      </a:r>
                      <a:r>
                        <a:rPr lang="zh-CN" altLang="en-US" sz="1200" b="0" i="0" dirty="0">
                          <a:effectLst/>
                          <a:latin typeface="Roboto-Regular" charset="0"/>
                        </a:rPr>
                        <a:t>，在该服务中您可以对您的整个 </a:t>
                      </a:r>
                      <a:r>
                        <a:rPr lang="en-US" altLang="zh-CN" sz="1200" b="0" i="0" dirty="0">
                          <a:effectLst/>
                          <a:latin typeface="Roboto-Regular" charset="0"/>
                        </a:rPr>
                        <a:t>Analytics </a:t>
                      </a:r>
                      <a:r>
                        <a:rPr lang="zh-CN" altLang="en-US" sz="1200" b="0" i="0" dirty="0">
                          <a:effectLst/>
                          <a:latin typeface="Roboto-Regular" charset="0"/>
                        </a:rPr>
                        <a:t>数据集进行自定义分析，并导入其他数据源。</a:t>
                      </a:r>
                    </a:p>
                  </a:txBody>
                  <a:tcPr marL="185163" marR="185163" marT="185163" marB="185163">
                    <a:lnL>
                      <a:noFill/>
                    </a:lnL>
                    <a:lnR>
                      <a:noFill/>
                    </a:lnR>
                    <a:lnT>
                      <a:noFill/>
                    </a:lnT>
                    <a:lnB w="12700" cap="flat" cmpd="sng" algn="ctr">
                      <a:solidFill>
                        <a:srgbClr val="CFD8DC"/>
                      </a:solidFill>
                      <a:prstDash val="solid"/>
                      <a:round/>
                      <a:headEnd type="none" w="med" len="med"/>
                      <a:tailEnd type="none" w="med" len="med"/>
                    </a:lnB>
                    <a:noFill/>
                  </a:tcPr>
                </a:tc>
              </a:tr>
              <a:tr h="1120238">
                <a:tc>
                  <a:txBody>
                    <a:bodyPr/>
                    <a:lstStyle/>
                    <a:p>
                      <a:pPr algn="l" fontAlgn="ctr"/>
                      <a:r>
                        <a:rPr lang="en-US" sz="1200" b="0" i="0">
                          <a:solidFill>
                            <a:srgbClr val="212121"/>
                          </a:solidFill>
                          <a:effectLst/>
                          <a:latin typeface="Roboto-Medium" charset="0"/>
                        </a:rPr>
                        <a:t>Firebase Crash Reporting</a:t>
                      </a:r>
                    </a:p>
                  </a:txBody>
                  <a:tcPr marL="185163" marR="185163" marT="185163" marB="185163"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en-US" altLang="zh-CN" sz="1200" b="0" i="0" dirty="0">
                          <a:effectLst/>
                          <a:latin typeface="Roboto-Regular" charset="0"/>
                        </a:rPr>
                        <a:t>Firebase Analytics </a:t>
                      </a:r>
                      <a:r>
                        <a:rPr lang="zh-CN" altLang="en-US" sz="1200" b="0" i="0" dirty="0">
                          <a:effectLst/>
                          <a:latin typeface="Roboto-Regular" charset="0"/>
                        </a:rPr>
                        <a:t>记录每个崩溃的事件，以便您可以了解不同版本或地区的崩溃率，从而洞悉哪些用户受到影响。 您还可以为经历过多次崩溃的用户创建目标设备，并通过针对该设备的 </a:t>
                      </a:r>
                      <a:r>
                        <a:rPr lang="en-US" altLang="zh-CN" sz="1200" b="0" i="0" dirty="0">
                          <a:effectLst/>
                          <a:latin typeface="Roboto-Regular" charset="0"/>
                        </a:rPr>
                        <a:t>Firebase Notifications </a:t>
                      </a:r>
                      <a:r>
                        <a:rPr lang="zh-CN" altLang="en-US" sz="1200" b="0" i="0" dirty="0">
                          <a:effectLst/>
                          <a:latin typeface="Roboto-Regular" charset="0"/>
                        </a:rPr>
                        <a:t>进行响应。</a:t>
                      </a:r>
                    </a:p>
                  </a:txBody>
                  <a:tcPr marL="185163" marR="185163" marT="185163" marB="185163">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745282">
                <a:tc>
                  <a:txBody>
                    <a:bodyPr/>
                    <a:lstStyle/>
                    <a:p>
                      <a:pPr algn="l" fontAlgn="ctr"/>
                      <a:r>
                        <a:rPr lang="en-US" sz="1200" b="0" i="0">
                          <a:solidFill>
                            <a:srgbClr val="212121"/>
                          </a:solidFill>
                          <a:effectLst/>
                          <a:latin typeface="Roboto-Medium" charset="0"/>
                        </a:rPr>
                        <a:t>Firebase Notifications</a:t>
                      </a:r>
                    </a:p>
                  </a:txBody>
                  <a:tcPr marL="185163" marR="185163" marT="185163" marB="185163"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en-US" altLang="zh-CN" sz="1200" b="0" i="0" dirty="0">
                          <a:effectLst/>
                          <a:latin typeface="Roboto-Regular" charset="0"/>
                        </a:rPr>
                        <a:t>Firebase Analytics </a:t>
                      </a:r>
                      <a:r>
                        <a:rPr lang="zh-CN" altLang="en-US" sz="1200" b="0" i="0" dirty="0">
                          <a:effectLst/>
                          <a:latin typeface="Roboto-Regular" charset="0"/>
                        </a:rPr>
                        <a:t>自动记录与您的 </a:t>
                      </a:r>
                      <a:r>
                        <a:rPr lang="en-US" altLang="zh-CN" sz="1200" b="0" i="0" dirty="0">
                          <a:effectLst/>
                          <a:latin typeface="Roboto-Regular" charset="0"/>
                        </a:rPr>
                        <a:t>Firebase Notifications </a:t>
                      </a:r>
                      <a:r>
                        <a:rPr lang="zh-CN" altLang="en-US" sz="1200" b="0" i="0" dirty="0">
                          <a:effectLst/>
                          <a:latin typeface="Roboto-Regular" charset="0"/>
                        </a:rPr>
                        <a:t>对应的事件，并提供有关每个广告系列的影响的报告。</a:t>
                      </a:r>
                    </a:p>
                  </a:txBody>
                  <a:tcPr marL="185163" marR="185163" marT="185163" marB="185163">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745282">
                <a:tc>
                  <a:txBody>
                    <a:bodyPr/>
                    <a:lstStyle/>
                    <a:p>
                      <a:pPr algn="l" fontAlgn="ctr"/>
                      <a:r>
                        <a:rPr lang="en-US" sz="1200" b="0" i="0">
                          <a:solidFill>
                            <a:srgbClr val="212121"/>
                          </a:solidFill>
                          <a:effectLst/>
                          <a:latin typeface="Roboto-Medium" charset="0"/>
                        </a:rPr>
                        <a:t>Firebase Remote Config</a:t>
                      </a:r>
                    </a:p>
                  </a:txBody>
                  <a:tcPr marL="185163" marR="185163" marT="185163" marB="185163" anchor="ctr">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c>
                  <a:txBody>
                    <a:bodyPr/>
                    <a:lstStyle/>
                    <a:p>
                      <a:pPr algn="l" fontAlgn="t"/>
                      <a:r>
                        <a:rPr lang="zh-CN" altLang="en-US" sz="1200" b="0" i="0" dirty="0">
                          <a:effectLst/>
                          <a:latin typeface="Roboto-Regular" charset="0"/>
                        </a:rPr>
                        <a:t>使用 </a:t>
                      </a:r>
                      <a:r>
                        <a:rPr lang="en-US" altLang="zh-CN" sz="1200" b="0" i="0" dirty="0">
                          <a:effectLst/>
                          <a:latin typeface="Roboto-Regular" charset="0"/>
                        </a:rPr>
                        <a:t>Firebase Analytics </a:t>
                      </a:r>
                      <a:r>
                        <a:rPr lang="zh-CN" altLang="en-US" sz="1200" b="0" i="0" dirty="0">
                          <a:effectLst/>
                          <a:latin typeface="Roboto-Regular" charset="0"/>
                        </a:rPr>
                        <a:t>目标设备定义针对不同的目标设备更改应用的行为和外观，无需分发应用的多个版本。</a:t>
                      </a:r>
                    </a:p>
                  </a:txBody>
                  <a:tcPr marL="185163" marR="185163" marT="185163" marB="185163">
                    <a:lnL>
                      <a:noFill/>
                    </a:lnL>
                    <a:lnR>
                      <a:noFill/>
                    </a:lnR>
                    <a:lnT w="12700" cap="flat" cmpd="sng" algn="ctr">
                      <a:solidFill>
                        <a:srgbClr val="CFD8DC"/>
                      </a:solidFill>
                      <a:prstDash val="solid"/>
                      <a:round/>
                      <a:headEnd type="none" w="med" len="med"/>
                      <a:tailEnd type="none" w="med" len="med"/>
                    </a:lnT>
                    <a:lnB w="12700" cap="flat" cmpd="sng" algn="ctr">
                      <a:solidFill>
                        <a:srgbClr val="CFD8DC"/>
                      </a:solidFill>
                      <a:prstDash val="solid"/>
                      <a:round/>
                      <a:headEnd type="none" w="med" len="med"/>
                      <a:tailEnd type="none" w="med" len="med"/>
                    </a:lnB>
                    <a:noFill/>
                  </a:tcPr>
                </a:tc>
              </a:tr>
              <a:tr h="870268">
                <a:tc>
                  <a:txBody>
                    <a:bodyPr/>
                    <a:lstStyle/>
                    <a:p>
                      <a:pPr algn="l" fontAlgn="ctr"/>
                      <a:r>
                        <a:rPr lang="en-US" altLang="zh-CN" sz="1200" b="0" i="0" dirty="0">
                          <a:solidFill>
                            <a:srgbClr val="212121"/>
                          </a:solidFill>
                          <a:effectLst/>
                          <a:latin typeface="Roboto-Medium" charset="0"/>
                        </a:rPr>
                        <a:t>Google </a:t>
                      </a:r>
                      <a:r>
                        <a:rPr lang="zh-CN" altLang="en-US" sz="1200" b="0" i="0" dirty="0">
                          <a:solidFill>
                            <a:srgbClr val="212121"/>
                          </a:solidFill>
                          <a:effectLst/>
                          <a:latin typeface="Roboto-Medium" charset="0"/>
                        </a:rPr>
                        <a:t>跟踪代码管理器</a:t>
                      </a:r>
                    </a:p>
                  </a:txBody>
                  <a:tcPr marL="185163" marR="185163" marT="185163" marB="185163" anchor="ctr">
                    <a:lnL>
                      <a:noFill/>
                    </a:lnL>
                    <a:lnR>
                      <a:noFill/>
                    </a:lnR>
                    <a:lnT w="12700" cap="flat" cmpd="sng" algn="ctr">
                      <a:solidFill>
                        <a:srgbClr val="CFD8DC"/>
                      </a:solidFill>
                      <a:prstDash val="solid"/>
                      <a:round/>
                      <a:headEnd type="none" w="med" len="med"/>
                      <a:tailEnd type="none" w="med" len="med"/>
                    </a:lnT>
                    <a:lnB>
                      <a:noFill/>
                    </a:lnB>
                    <a:noFill/>
                  </a:tcPr>
                </a:tc>
                <a:tc>
                  <a:txBody>
                    <a:bodyPr/>
                    <a:lstStyle/>
                    <a:p>
                      <a:pPr algn="l" fontAlgn="t"/>
                      <a:r>
                        <a:rPr lang="zh-CN" altLang="en-US" sz="1200" b="0" i="0" dirty="0">
                          <a:effectLst/>
                          <a:latin typeface="Roboto-Regular" charset="0"/>
                        </a:rPr>
                        <a:t>通过</a:t>
                      </a:r>
                      <a:r>
                        <a:rPr lang="zh-CN" altLang="en-US" sz="1200" b="0" i="0" dirty="0" smtClean="0">
                          <a:effectLst/>
                          <a:latin typeface="Roboto-Regular" charset="0"/>
                        </a:rPr>
                        <a:t>将</a:t>
                      </a:r>
                      <a:r>
                        <a:rPr lang="en-US" altLang="zh-CN" sz="1200" b="0" i="0" dirty="0" smtClean="0">
                          <a:effectLst/>
                          <a:latin typeface="Roboto-Regular" charset="0"/>
                        </a:rPr>
                        <a:t>Google </a:t>
                      </a:r>
                      <a:r>
                        <a:rPr lang="zh-CN" altLang="en-US" sz="1200" b="0" i="0" dirty="0" smtClean="0">
                          <a:effectLst/>
                          <a:latin typeface="Roboto-Regular" charset="0"/>
                        </a:rPr>
                        <a:t>跟踪代码管理器与 </a:t>
                      </a:r>
                      <a:r>
                        <a:rPr lang="en-US" altLang="zh-CN" sz="1200" b="0" i="0" dirty="0">
                          <a:effectLst/>
                          <a:latin typeface="Roboto-Regular" charset="0"/>
                        </a:rPr>
                        <a:t>Firebase Analytics </a:t>
                      </a:r>
                      <a:r>
                        <a:rPr lang="zh-CN" altLang="en-US" sz="1200" b="0" i="0" dirty="0">
                          <a:effectLst/>
                          <a:latin typeface="Roboto-Regular" charset="0"/>
                        </a:rPr>
                        <a:t>集成，在分发您的应用后，您可以在远程通过网络界面管理您的 </a:t>
                      </a:r>
                      <a:r>
                        <a:rPr lang="en-US" altLang="zh-CN" sz="1200" b="0" i="0" dirty="0">
                          <a:effectLst/>
                          <a:latin typeface="Roboto-Regular" charset="0"/>
                        </a:rPr>
                        <a:t>Firebase Analytics </a:t>
                      </a:r>
                      <a:r>
                        <a:rPr lang="zh-CN" altLang="en-US" sz="1200" b="0" i="0" dirty="0">
                          <a:effectLst/>
                          <a:latin typeface="Roboto-Regular" charset="0"/>
                        </a:rPr>
                        <a:t>实现。</a:t>
                      </a:r>
                    </a:p>
                  </a:txBody>
                  <a:tcPr marL="185163" marR="185163" marT="185163" marB="185163">
                    <a:lnL>
                      <a:noFill/>
                    </a:lnL>
                    <a:lnR>
                      <a:noFill/>
                    </a:lnR>
                    <a:lnT w="12700" cap="flat" cmpd="sng" algn="ctr">
                      <a:solidFill>
                        <a:srgbClr val="CFD8DC"/>
                      </a:solidFill>
                      <a:prstDash val="solid"/>
                      <a:round/>
                      <a:headEnd type="none" w="med" len="med"/>
                      <a:tailEnd type="none" w="med" len="med"/>
                    </a:lnT>
                    <a:lnB>
                      <a:noFill/>
                    </a:lnB>
                    <a:noFill/>
                  </a:tcPr>
                </a:tc>
              </a:tr>
            </a:tbl>
          </a:graphicData>
        </a:graphic>
      </p:graphicFrame>
    </p:spTree>
    <p:extLst>
      <p:ext uri="{BB962C8B-B14F-4D97-AF65-F5344CB8AC3E}">
        <p14:creationId xmlns:p14="http://schemas.microsoft.com/office/powerpoint/2010/main" val="163625977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495</TotalTime>
  <Words>3373</Words>
  <Application>Microsoft Macintosh PowerPoint</Application>
  <PresentationFormat>宽屏</PresentationFormat>
  <Paragraphs>186</Paragraphs>
  <Slides>32</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32</vt:i4>
      </vt:variant>
    </vt:vector>
  </HeadingPairs>
  <TitlesOfParts>
    <vt:vector size="39" baseType="lpstr">
      <vt:lpstr>DengXian</vt:lpstr>
      <vt:lpstr>DengXian Light</vt:lpstr>
      <vt:lpstr>Roboto</vt:lpstr>
      <vt:lpstr>Roboto-Medium</vt:lpstr>
      <vt:lpstr>Roboto-Regular</vt:lpstr>
      <vt:lpstr>Arial</vt:lpstr>
      <vt:lpstr>Office 主题</vt:lpstr>
      <vt:lpstr>让应用轻松获得成功</vt:lpstr>
      <vt:lpstr>前世今生</vt:lpstr>
      <vt:lpstr>扩展及影响</vt:lpstr>
      <vt:lpstr>快速移动</vt:lpstr>
      <vt:lpstr>Analytics</vt:lpstr>
      <vt:lpstr>主要功能</vt:lpstr>
      <vt:lpstr>如何工作</vt:lpstr>
      <vt:lpstr>PowerPoint 演示文稿</vt:lpstr>
      <vt:lpstr>与其他服务集成</vt:lpstr>
      <vt:lpstr>实现路径</vt:lpstr>
      <vt:lpstr>Firebase Cloud Messaging</vt:lpstr>
      <vt:lpstr>主要功能</vt:lpstr>
      <vt:lpstr>如何工作</vt:lpstr>
      <vt:lpstr>实现路径</vt:lpstr>
      <vt:lpstr>Firebase Authentication</vt:lpstr>
      <vt:lpstr>主要功能</vt:lpstr>
      <vt:lpstr>PowerPoint 演示文稿</vt:lpstr>
      <vt:lpstr>PowerPoint 演示文稿</vt:lpstr>
      <vt:lpstr>如何工作</vt:lpstr>
      <vt:lpstr>实现路径</vt:lpstr>
      <vt:lpstr>PowerPoint 演示文稿</vt:lpstr>
      <vt:lpstr>Firebase Realtime Database</vt:lpstr>
      <vt:lpstr>主要功能</vt:lpstr>
      <vt:lpstr>如何工作</vt:lpstr>
      <vt:lpstr>实现路径</vt:lpstr>
      <vt:lpstr>Firebase Storage</vt:lpstr>
      <vt:lpstr>主要功能</vt:lpstr>
      <vt:lpstr>如何工作</vt:lpstr>
      <vt:lpstr>实现路径</vt:lpstr>
      <vt:lpstr>Firebase Crash Reporting</vt:lpstr>
      <vt:lpstr>主要功能</vt:lpstr>
      <vt:lpstr>实现路径</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让应用轻松获得成功</dc:title>
  <dc:creator>朱啸原</dc:creator>
  <cp:lastModifiedBy>朱啸原</cp:lastModifiedBy>
  <cp:revision>59</cp:revision>
  <dcterms:created xsi:type="dcterms:W3CDTF">2016-08-26T03:38:48Z</dcterms:created>
  <dcterms:modified xsi:type="dcterms:W3CDTF">2016-08-27T15:43:33Z</dcterms:modified>
</cp:coreProperties>
</file>

<file path=docProps/thumbnail.jpeg>
</file>